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12192000"/>
  <p:embeddedFontLst>
    <p:embeddedFont>
      <p:font typeface="Playfair Display" pitchFamily="2" charset="77"/>
      <p:regular r:id="rId11"/>
    </p:embeddedFont>
    <p:embeddedFont>
      <p:font typeface="Roboto" panose="02000000000000000000" pitchFamily="2"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napToObjects="1">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840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svg"/><Relationship Id="rId3" Type="http://schemas.openxmlformats.org/officeDocument/2006/relationships/image" Target="../media/image4.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3.svg"/><Relationship Id="rId11" Type="http://schemas.openxmlformats.org/officeDocument/2006/relationships/image" Target="../media/image18.sv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sv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5.sv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48.png"/><Relationship Id="rId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56286"/>
          </a:xfrm>
          <a:prstGeom prst="rect">
            <a:avLst/>
          </a:prstGeom>
        </p:spPr>
      </p:pic>
      <p:pic>
        <p:nvPicPr>
          <p:cNvPr id="3" name="Object 2" descr="preencoded.png"/>
          <p:cNvPicPr>
            <a:picLocks noChangeAspect="1"/>
          </p:cNvPicPr>
          <p:nvPr/>
        </p:nvPicPr>
        <p:blipFill>
          <a:blip r:embed="rId5"/>
          <a:srcRect l="469" t="38441" r="469" b="16573"/>
          <a:stretch/>
        </p:blipFill>
        <p:spPr>
          <a:xfrm>
            <a:off x="114271" y="0"/>
            <a:ext cx="12074681" cy="6856286"/>
          </a:xfrm>
          <a:prstGeom prst="rect">
            <a:avLst/>
          </a:prstGeom>
        </p:spPr>
      </p:pic>
      <p:sp>
        <p:nvSpPr>
          <p:cNvPr id="4" name="Object 3"/>
          <p:cNvSpPr/>
          <p:nvPr/>
        </p:nvSpPr>
        <p:spPr>
          <a:xfrm>
            <a:off x="495176" y="2174349"/>
            <a:ext cx="7088250" cy="1820119"/>
          </a:xfrm>
          <a:prstGeom prst="rect">
            <a:avLst/>
          </a:prstGeom>
          <a:noFill/>
        </p:spPr>
        <p:txBody>
          <a:bodyPr wrap="square" lIns="0" tIns="0" rIns="0" bIns="0" rtlCol="0" anchor="t"/>
          <a:lstStyle/>
          <a:p>
            <a:pPr algn="l">
              <a:lnSpc>
                <a:spcPts val="7169"/>
              </a:lnSpc>
              <a:buNone/>
            </a:pPr>
            <a:r>
              <a:rPr lang="en-US" sz="6750" dirty="0">
                <a:solidFill>
                  <a:srgbClr val="FFFFFF"/>
                </a:solidFill>
                <a:latin typeface="Playfair Display" pitchFamily="34" charset="0"/>
                <a:ea typeface="Playfair Display" pitchFamily="34" charset="-122"/>
                <a:cs typeface="Playfair Display" pitchFamily="34" charset="-120"/>
              </a:rPr>
              <a:t>Instagram Post Likes Prediction</a:t>
            </a:r>
            <a:endParaRPr lang="en-US" dirty="0"/>
          </a:p>
        </p:txBody>
      </p:sp>
      <p:sp>
        <p:nvSpPr>
          <p:cNvPr id="5" name="Object 4"/>
          <p:cNvSpPr/>
          <p:nvPr/>
        </p:nvSpPr>
        <p:spPr>
          <a:xfrm>
            <a:off x="495176" y="4209674"/>
            <a:ext cx="10579575" cy="341813"/>
          </a:xfrm>
          <a:prstGeom prst="rect">
            <a:avLst/>
          </a:prstGeom>
          <a:noFill/>
        </p:spPr>
        <p:txBody>
          <a:bodyPr wrap="square" lIns="0" tIns="0" rIns="0" bIns="0" rtlCol="0" anchor="t"/>
          <a:lstStyle/>
          <a:p>
            <a:pPr algn="l">
              <a:lnSpc>
                <a:spcPts val="2692"/>
              </a:lnSpc>
              <a:spcBef>
                <a:spcPts val="1661"/>
              </a:spcBef>
              <a:buNone/>
            </a:pPr>
            <a:r>
              <a:rPr lang="en-US" sz="1721" kern="0" spc="52" dirty="0">
                <a:solidFill>
                  <a:srgbClr val="FFFFFF">
                    <a:alpha val="80000"/>
                  </a:srgbClr>
                </a:solidFill>
                <a:latin typeface="Roboto" pitchFamily="34" charset="0"/>
                <a:ea typeface="Roboto" pitchFamily="34" charset="-122"/>
                <a:cs typeface="Roboto" pitchFamily="34" charset="-120"/>
              </a:rPr>
              <a:t>Leveraging Machine Learning to forecast the popularity of the Instagram posts - Shihao Wang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Introduction</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0787" y="2393974"/>
            <a:ext cx="752287" cy="638015"/>
          </a:xfrm>
          <a:prstGeom prst="rect">
            <a:avLst/>
          </a:prstGeom>
        </p:spPr>
      </p:pic>
      <p:sp>
        <p:nvSpPr>
          <p:cNvPr id="5" name="Object 4"/>
          <p:cNvSpPr/>
          <p:nvPr/>
        </p:nvSpPr>
        <p:spPr>
          <a:xfrm>
            <a:off x="383285" y="3527719"/>
            <a:ext cx="3613834" cy="216017"/>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ANALYZING INSTAGRAM POSTS DATA</a:t>
            </a:r>
            <a:endParaRPr lang="en-US" dirty="0"/>
          </a:p>
        </p:txBody>
      </p:sp>
      <p:sp>
        <p:nvSpPr>
          <p:cNvPr id="6" name="Object 5"/>
          <p:cNvSpPr/>
          <p:nvPr/>
        </p:nvSpPr>
        <p:spPr>
          <a:xfrm>
            <a:off x="383285" y="3813939"/>
            <a:ext cx="3613834" cy="759645"/>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Investigating the dataset through exploratory data analysis reveals insightful patterns and relationships</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5058" y="2393976"/>
            <a:ext cx="752287" cy="638015"/>
          </a:xfrm>
          <a:prstGeom prst="rect">
            <a:avLst/>
          </a:prstGeom>
        </p:spPr>
      </p:pic>
      <p:sp>
        <p:nvSpPr>
          <p:cNvPr id="8" name="Object 7"/>
          <p:cNvSpPr/>
          <p:nvPr/>
        </p:nvSpPr>
        <p:spPr>
          <a:xfrm>
            <a:off x="4224715" y="3527719"/>
            <a:ext cx="3739413" cy="216017"/>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PREDICTING POST PERFORMANCE</a:t>
            </a:r>
            <a:endParaRPr lang="en-US" dirty="0"/>
          </a:p>
        </p:txBody>
      </p:sp>
      <p:sp>
        <p:nvSpPr>
          <p:cNvPr id="9" name="Object 8"/>
          <p:cNvSpPr/>
          <p:nvPr/>
        </p:nvSpPr>
        <p:spPr>
          <a:xfrm>
            <a:off x="4224715" y="3813939"/>
            <a:ext cx="3739413" cy="759645"/>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Using historical data and content analysis to forecast the engagement potential of future Instagram posts.</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08099" y="2181955"/>
            <a:ext cx="961784" cy="1095101"/>
          </a:xfrm>
          <a:prstGeom prst="rect">
            <a:avLst/>
          </a:prstGeom>
        </p:spPr>
      </p:pic>
      <p:sp>
        <p:nvSpPr>
          <p:cNvPr id="11" name="Object 10"/>
          <p:cNvSpPr/>
          <p:nvPr/>
        </p:nvSpPr>
        <p:spPr>
          <a:xfrm>
            <a:off x="8160411" y="3527719"/>
            <a:ext cx="3676623" cy="216017"/>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OPTIMIZING CONTENT STRATEGY</a:t>
            </a:r>
            <a:endParaRPr lang="en-US" dirty="0"/>
          </a:p>
        </p:txBody>
      </p:sp>
      <p:sp>
        <p:nvSpPr>
          <p:cNvPr id="12" name="Object 11"/>
          <p:cNvSpPr/>
          <p:nvPr/>
        </p:nvSpPr>
        <p:spPr>
          <a:xfrm>
            <a:off x="8160411" y="3813939"/>
            <a:ext cx="3676623" cy="759645"/>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Applying insights from the predictive model to refine and enhance an Instagram content strategy.</a:t>
            </a:r>
            <a:endParaRPr lang="en-US" dirty="0"/>
          </a:p>
        </p:txBody>
      </p:sp>
      <p:sp>
        <p:nvSpPr>
          <p:cNvPr id="13" name="Object 12"/>
          <p:cNvSpPr/>
          <p:nvPr/>
        </p:nvSpPr>
        <p:spPr>
          <a:xfrm>
            <a:off x="0" y="5408847"/>
            <a:ext cx="12188952" cy="1447438"/>
          </a:xfrm>
          <a:prstGeom prst="rect">
            <a:avLst/>
          </a:prstGeom>
          <a:solidFill>
            <a:srgbClr val="CB934C"/>
          </a:solidFill>
        </p:spPr>
        <p:txBody>
          <a:bodyPr/>
          <a:lstStyle/>
          <a:p>
            <a:endParaRPr lang="en-US"/>
          </a:p>
        </p:txBody>
      </p:sp>
      <p:sp>
        <p:nvSpPr>
          <p:cNvPr id="14" name="Object 13"/>
          <p:cNvSpPr/>
          <p:nvPr/>
        </p:nvSpPr>
        <p:spPr>
          <a:xfrm>
            <a:off x="632361" y="5730912"/>
            <a:ext cx="10924229" cy="809964"/>
          </a:xfrm>
          <a:prstGeom prst="rect">
            <a:avLst/>
          </a:prstGeom>
          <a:noFill/>
        </p:spPr>
        <p:txBody>
          <a:bodyPr wrap="square" lIns="0" tIns="0" rIns="0" bIns="0" rtlCol="0" anchor="t"/>
          <a:lstStyle/>
          <a:p>
            <a:pPr algn="ctr">
              <a:lnSpc>
                <a:spcPts val="2128"/>
              </a:lnSpc>
              <a:buNone/>
            </a:pPr>
            <a:r>
              <a:rPr lang="en-US" sz="1575" b="1" kern="0" spc="158" dirty="0">
                <a:solidFill>
                  <a:srgbClr val="FFFFFF"/>
                </a:solidFill>
                <a:latin typeface="Roboto" pitchFamily="34" charset="0"/>
                <a:ea typeface="Roboto" pitchFamily="34" charset="-122"/>
                <a:cs typeface="Roboto" pitchFamily="34" charset="-120"/>
              </a:rPr>
              <a:t>BY HARNESSING THE POWER OF MACHINE LEARNING, THIS PRESENTATION WILL EXPLORE HOW BUSINESSES AND CREATORS CAN GAIN VALUABLE INSIGHTS TO IMPROVE THEIR INSTAGRAM PERFORMANCE AND ACHIEVE GREATER ENGAGEMENT WITH THEIR AUDIENCE.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Project Workflow</a:t>
            </a:r>
            <a:endParaRPr lang="en-US" dirty="0"/>
          </a:p>
        </p:txBody>
      </p:sp>
      <p:sp>
        <p:nvSpPr>
          <p:cNvPr id="4" name="Object 3"/>
          <p:cNvSpPr/>
          <p:nvPr/>
        </p:nvSpPr>
        <p:spPr>
          <a:xfrm>
            <a:off x="0" y="3742226"/>
            <a:ext cx="12188954" cy="476132"/>
          </a:xfrm>
          <a:prstGeom prst="rect">
            <a:avLst/>
          </a:prstGeom>
          <a:solidFill>
            <a:srgbClr val="004F98">
              <a:alpha val="30000"/>
            </a:srgbClr>
          </a:solidFill>
        </p:spPr>
        <p:txBody>
          <a:bodyPr/>
          <a:lstStyle/>
          <a:p>
            <a:endParaRPr lang="en-US"/>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9413" y="3018616"/>
            <a:ext cx="9523" cy="733242"/>
          </a:xfrm>
          <a:prstGeom prst="rect">
            <a:avLst/>
          </a:prstGeom>
        </p:spPr>
      </p:pic>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2285" y="3685199"/>
            <a:ext cx="114271" cy="114271"/>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3238733" y="4218466"/>
            <a:ext cx="9523" cy="733242"/>
          </a:xfrm>
          <a:prstGeom prst="rect">
            <a:avLst/>
          </a:prstGeom>
        </p:spPr>
      </p:pic>
      <p:pic>
        <p:nvPicPr>
          <p:cNvPr id="8" name="Object 7"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1604" y="4161330"/>
            <a:ext cx="114271" cy="123794"/>
          </a:xfrm>
          <a:prstGeom prst="rect">
            <a:avLst/>
          </a:prstGeom>
        </p:spPr>
      </p:pic>
      <p:pic>
        <p:nvPicPr>
          <p:cNvPr id="9" name="Object 8"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8152" y="1818766"/>
            <a:ext cx="9523" cy="1923569"/>
          </a:xfrm>
          <a:prstGeom prst="rect">
            <a:avLst/>
          </a:prstGeom>
        </p:spPr>
      </p:pic>
      <p:pic>
        <p:nvPicPr>
          <p:cNvPr id="10" name="Object 9"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01018" y="3685199"/>
            <a:ext cx="114271" cy="114271"/>
          </a:xfrm>
          <a:prstGeom prst="rect">
            <a:avLst/>
          </a:prstGeom>
        </p:spPr>
      </p:pic>
      <p:pic>
        <p:nvPicPr>
          <p:cNvPr id="11" name="Object 10"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7565" y="4218466"/>
            <a:ext cx="9523" cy="342814"/>
          </a:xfrm>
          <a:prstGeom prst="rect">
            <a:avLst/>
          </a:prstGeom>
        </p:spPr>
      </p:pic>
      <p:pic>
        <p:nvPicPr>
          <p:cNvPr id="12" name="Object 11"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20436" y="4161330"/>
            <a:ext cx="114271" cy="123794"/>
          </a:xfrm>
          <a:prstGeom prst="rect">
            <a:avLst/>
          </a:prstGeom>
        </p:spPr>
      </p:pic>
      <p:pic>
        <p:nvPicPr>
          <p:cNvPr id="13" name="Object 12" descr="preencoded.pn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6989" y="2338415"/>
            <a:ext cx="9523" cy="1409348"/>
          </a:xfrm>
          <a:prstGeom prst="rect">
            <a:avLst/>
          </a:prstGeom>
        </p:spPr>
      </p:pic>
      <p:pic>
        <p:nvPicPr>
          <p:cNvPr id="14" name="Object 13" descr="preencoded.png"/>
          <p:cNvPicPr>
            <a:picLocks noChangeAspect="1"/>
          </p:cNvPicPr>
          <p:nvPr/>
        </p:nvPicPr>
        <p:blipFill>
          <a:blip r:embed="rId7">
            <a:extLst>
              <a:ext uri="{96DAC541-7B7A-43D3-8B79-37D633B846F1}">
                <asvg:svgBlip xmlns:asvg="http://schemas.microsoft.com/office/drawing/2016/SVG/main" r:embed="rId22"/>
              </a:ext>
            </a:extLst>
          </a:blip>
          <a:stretch>
            <a:fillRect/>
          </a:stretch>
        </p:blipFill>
        <p:spPr>
          <a:xfrm>
            <a:off x="8039850" y="3685199"/>
            <a:ext cx="114271" cy="114271"/>
          </a:xfrm>
          <a:prstGeom prst="rect">
            <a:avLst/>
          </a:prstGeom>
        </p:spPr>
      </p:pic>
      <p:pic>
        <p:nvPicPr>
          <p:cNvPr id="15" name="Object 14"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16309" y="3999160"/>
            <a:ext cx="9523" cy="228543"/>
          </a:xfrm>
          <a:prstGeom prst="rect">
            <a:avLst/>
          </a:prstGeom>
        </p:spPr>
      </p:pic>
      <p:pic>
        <p:nvPicPr>
          <p:cNvPr id="16" name="Object 15"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59170" y="4161330"/>
            <a:ext cx="123794" cy="123794"/>
          </a:xfrm>
          <a:prstGeom prst="rect">
            <a:avLst/>
          </a:prstGeom>
        </p:spPr>
      </p:pic>
      <p:sp>
        <p:nvSpPr>
          <p:cNvPr id="17" name="Object 16"/>
          <p:cNvSpPr/>
          <p:nvPr/>
        </p:nvSpPr>
        <p:spPr>
          <a:xfrm>
            <a:off x="1381324" y="2542539"/>
            <a:ext cx="476131" cy="476131"/>
          </a:xfrm>
          <a:prstGeom prst="ellipse">
            <a:avLst/>
          </a:prstGeom>
          <a:solidFill>
            <a:srgbClr val="004F98"/>
          </a:solidFill>
        </p:spPr>
        <p:txBody>
          <a:bodyPr/>
          <a:lstStyle/>
          <a:p>
            <a:endParaRPr lang="en-US"/>
          </a:p>
        </p:txBody>
      </p:sp>
      <p:sp>
        <p:nvSpPr>
          <p:cNvPr id="18" name="Object 17"/>
          <p:cNvSpPr/>
          <p:nvPr/>
        </p:nvSpPr>
        <p:spPr>
          <a:xfrm>
            <a:off x="1357517" y="2693765"/>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FFFFFF"/>
                </a:solidFill>
                <a:latin typeface="Roboto" pitchFamily="34" charset="0"/>
                <a:ea typeface="Roboto" pitchFamily="34" charset="-122"/>
                <a:cs typeface="Roboto" pitchFamily="34" charset="-120"/>
              </a:rPr>
              <a:t>1</a:t>
            </a:r>
            <a:endParaRPr lang="en-US" dirty="0"/>
          </a:p>
        </p:txBody>
      </p:sp>
      <p:sp>
        <p:nvSpPr>
          <p:cNvPr id="19" name="Object 18"/>
          <p:cNvSpPr/>
          <p:nvPr/>
        </p:nvSpPr>
        <p:spPr>
          <a:xfrm>
            <a:off x="1952681" y="2692229"/>
            <a:ext cx="1874914" cy="183554"/>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DATA COLLECTION</a:t>
            </a:r>
            <a:endParaRPr lang="en-US" dirty="0"/>
          </a:p>
        </p:txBody>
      </p:sp>
      <p:sp>
        <p:nvSpPr>
          <p:cNvPr id="20" name="Object 19"/>
          <p:cNvSpPr/>
          <p:nvPr/>
        </p:nvSpPr>
        <p:spPr>
          <a:xfrm>
            <a:off x="1952681" y="2935434"/>
            <a:ext cx="1874914" cy="645211"/>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Dataset description: 3,785 Instagram posts with various features</a:t>
            </a:r>
            <a:endParaRPr lang="en-US" dirty="0"/>
          </a:p>
        </p:txBody>
      </p:sp>
      <p:sp>
        <p:nvSpPr>
          <p:cNvPr id="21" name="Object 20"/>
          <p:cNvSpPr/>
          <p:nvPr/>
        </p:nvSpPr>
        <p:spPr>
          <a:xfrm>
            <a:off x="3000713" y="4942239"/>
            <a:ext cx="476131" cy="476131"/>
          </a:xfrm>
          <a:prstGeom prst="ellipse">
            <a:avLst/>
          </a:prstGeom>
          <a:solidFill>
            <a:srgbClr val="2896BB"/>
          </a:solidFill>
        </p:spPr>
        <p:txBody>
          <a:bodyPr/>
          <a:lstStyle/>
          <a:p>
            <a:endParaRPr lang="en-US"/>
          </a:p>
        </p:txBody>
      </p:sp>
      <p:sp>
        <p:nvSpPr>
          <p:cNvPr id="22" name="Object 21"/>
          <p:cNvSpPr/>
          <p:nvPr/>
        </p:nvSpPr>
        <p:spPr>
          <a:xfrm>
            <a:off x="2976907" y="5093465"/>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FFFFFF"/>
                </a:solidFill>
                <a:latin typeface="Roboto" pitchFamily="34" charset="0"/>
                <a:ea typeface="Roboto" pitchFamily="34" charset="-122"/>
                <a:cs typeface="Roboto" pitchFamily="34" charset="-120"/>
              </a:rPr>
              <a:t>2</a:t>
            </a:r>
            <a:endParaRPr lang="en-US" dirty="0"/>
          </a:p>
        </p:txBody>
      </p:sp>
      <p:sp>
        <p:nvSpPr>
          <p:cNvPr id="23" name="Object 22"/>
          <p:cNvSpPr/>
          <p:nvPr/>
        </p:nvSpPr>
        <p:spPr>
          <a:xfrm>
            <a:off x="3572070" y="5091929"/>
            <a:ext cx="2032037" cy="367108"/>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EXPLORATORY DATA ANALYSIS (EDA)</a:t>
            </a:r>
            <a:endParaRPr lang="en-US" dirty="0"/>
          </a:p>
        </p:txBody>
      </p:sp>
      <p:sp>
        <p:nvSpPr>
          <p:cNvPr id="24" name="Object 23"/>
          <p:cNvSpPr/>
          <p:nvPr/>
        </p:nvSpPr>
        <p:spPr>
          <a:xfrm>
            <a:off x="3572070" y="5518688"/>
            <a:ext cx="2032037" cy="215070"/>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Distribution of key variables </a:t>
            </a:r>
            <a:endParaRPr lang="en-US" dirty="0"/>
          </a:p>
        </p:txBody>
      </p:sp>
      <p:sp>
        <p:nvSpPr>
          <p:cNvPr id="25" name="Object 24"/>
          <p:cNvSpPr/>
          <p:nvPr/>
        </p:nvSpPr>
        <p:spPr>
          <a:xfrm>
            <a:off x="3572070" y="5778125"/>
            <a:ext cx="2032037" cy="645211"/>
          </a:xfrm>
          <a:prstGeom prst="rect">
            <a:avLst/>
          </a:prstGeom>
          <a:noFill/>
        </p:spPr>
        <p:txBody>
          <a:bodyPr wrap="square" lIns="0" tIns="0" rIns="0" bIns="0" rtlCol="0" anchor="t"/>
          <a:lstStyle/>
          <a:p>
            <a:pPr algn="l">
              <a:lnSpc>
                <a:spcPts val="1695"/>
              </a:lnSpc>
              <a:spcBef>
                <a:spcPts val="343"/>
              </a:spcBef>
              <a:buNone/>
            </a:pPr>
            <a:r>
              <a:rPr lang="en-US" sz="1084" kern="0" spc="32" dirty="0">
                <a:solidFill>
                  <a:srgbClr val="FFFFFF">
                    <a:alpha val="80000"/>
                  </a:srgbClr>
                </a:solidFill>
                <a:latin typeface="Roboto" pitchFamily="34" charset="0"/>
                <a:ea typeface="Roboto" pitchFamily="34" charset="-122"/>
                <a:cs typeface="Roboto" pitchFamily="34" charset="-120"/>
              </a:rPr>
              <a:t>Explored temporal trends in user engagement and posting habits</a:t>
            </a:r>
            <a:endParaRPr lang="en-US" dirty="0"/>
          </a:p>
        </p:txBody>
      </p:sp>
      <p:sp>
        <p:nvSpPr>
          <p:cNvPr id="26" name="Object 25"/>
          <p:cNvSpPr/>
          <p:nvPr/>
        </p:nvSpPr>
        <p:spPr>
          <a:xfrm>
            <a:off x="4620103" y="1342689"/>
            <a:ext cx="476131" cy="476131"/>
          </a:xfrm>
          <a:prstGeom prst="ellipse">
            <a:avLst/>
          </a:prstGeom>
          <a:solidFill>
            <a:srgbClr val="9AD2CB"/>
          </a:solidFill>
        </p:spPr>
        <p:txBody>
          <a:bodyPr/>
          <a:lstStyle/>
          <a:p>
            <a:endParaRPr lang="en-US"/>
          </a:p>
        </p:txBody>
      </p:sp>
      <p:sp>
        <p:nvSpPr>
          <p:cNvPr id="27" name="Object 26"/>
          <p:cNvSpPr/>
          <p:nvPr/>
        </p:nvSpPr>
        <p:spPr>
          <a:xfrm>
            <a:off x="4596296" y="1493915"/>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3</a:t>
            </a:r>
            <a:endParaRPr lang="en-US" dirty="0"/>
          </a:p>
        </p:txBody>
      </p:sp>
      <p:sp>
        <p:nvSpPr>
          <p:cNvPr id="28" name="Object 27"/>
          <p:cNvSpPr/>
          <p:nvPr/>
        </p:nvSpPr>
        <p:spPr>
          <a:xfrm>
            <a:off x="5191460" y="1492379"/>
            <a:ext cx="1906309" cy="183554"/>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FEATURE ENGINEERING</a:t>
            </a:r>
            <a:endParaRPr lang="en-US" dirty="0"/>
          </a:p>
        </p:txBody>
      </p:sp>
      <p:sp>
        <p:nvSpPr>
          <p:cNvPr id="29" name="Object 28"/>
          <p:cNvSpPr/>
          <p:nvPr/>
        </p:nvSpPr>
        <p:spPr>
          <a:xfrm>
            <a:off x="5191460" y="1735584"/>
            <a:ext cx="1906309" cy="645211"/>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Time-based features calculation: post hour, day of week etc</a:t>
            </a:r>
            <a:endParaRPr lang="en-US" dirty="0"/>
          </a:p>
        </p:txBody>
      </p:sp>
      <p:sp>
        <p:nvSpPr>
          <p:cNvPr id="30" name="Object 29"/>
          <p:cNvSpPr/>
          <p:nvPr/>
        </p:nvSpPr>
        <p:spPr>
          <a:xfrm>
            <a:off x="5191460" y="2425163"/>
            <a:ext cx="1906309" cy="1075353"/>
          </a:xfrm>
          <a:prstGeom prst="rect">
            <a:avLst/>
          </a:prstGeom>
          <a:noFill/>
        </p:spPr>
        <p:txBody>
          <a:bodyPr wrap="square" lIns="0" tIns="0" rIns="0" bIns="0" rtlCol="0" anchor="t"/>
          <a:lstStyle/>
          <a:p>
            <a:pPr algn="l">
              <a:lnSpc>
                <a:spcPts val="1695"/>
              </a:lnSpc>
              <a:spcBef>
                <a:spcPts val="343"/>
              </a:spcBef>
              <a:buNone/>
            </a:pPr>
            <a:r>
              <a:rPr lang="en-US" sz="1084" kern="0" spc="32" dirty="0">
                <a:solidFill>
                  <a:srgbClr val="FFFFFF">
                    <a:alpha val="80000"/>
                  </a:srgbClr>
                </a:solidFill>
                <a:latin typeface="Roboto" pitchFamily="34" charset="0"/>
                <a:ea typeface="Roboto" pitchFamily="34" charset="-122"/>
                <a:cs typeface="Roboto" pitchFamily="34" charset="-120"/>
              </a:rPr>
              <a:t>Engagement features calculation: comment rate etc Image feature extraction with ResNet</a:t>
            </a:r>
            <a:endParaRPr lang="en-US" dirty="0"/>
          </a:p>
        </p:txBody>
      </p:sp>
      <p:sp>
        <p:nvSpPr>
          <p:cNvPr id="31" name="Object 30"/>
          <p:cNvSpPr/>
          <p:nvPr/>
        </p:nvSpPr>
        <p:spPr>
          <a:xfrm>
            <a:off x="6239492" y="4561067"/>
            <a:ext cx="476131" cy="476131"/>
          </a:xfrm>
          <a:prstGeom prst="ellipse">
            <a:avLst/>
          </a:prstGeom>
          <a:solidFill>
            <a:srgbClr val="CB934C"/>
          </a:solidFill>
        </p:spPr>
        <p:txBody>
          <a:bodyPr/>
          <a:lstStyle/>
          <a:p>
            <a:endParaRPr lang="en-US"/>
          </a:p>
        </p:txBody>
      </p:sp>
      <p:sp>
        <p:nvSpPr>
          <p:cNvPr id="32" name="Object 31"/>
          <p:cNvSpPr/>
          <p:nvPr/>
        </p:nvSpPr>
        <p:spPr>
          <a:xfrm>
            <a:off x="6215685" y="4712292"/>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FFFFFF"/>
                </a:solidFill>
                <a:latin typeface="Roboto" pitchFamily="34" charset="0"/>
                <a:ea typeface="Roboto" pitchFamily="34" charset="-122"/>
                <a:cs typeface="Roboto" pitchFamily="34" charset="-120"/>
              </a:rPr>
              <a:t>4</a:t>
            </a:r>
            <a:endParaRPr lang="en-US" dirty="0"/>
          </a:p>
        </p:txBody>
      </p:sp>
      <p:sp>
        <p:nvSpPr>
          <p:cNvPr id="33" name="Object 32"/>
          <p:cNvSpPr/>
          <p:nvPr/>
        </p:nvSpPr>
        <p:spPr>
          <a:xfrm>
            <a:off x="6810849" y="4710756"/>
            <a:ext cx="1717791" cy="367108"/>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ADVANCED IMAGE ANALYSIS</a:t>
            </a:r>
            <a:endParaRPr lang="en-US" dirty="0"/>
          </a:p>
        </p:txBody>
      </p:sp>
      <p:sp>
        <p:nvSpPr>
          <p:cNvPr id="34" name="Object 33"/>
          <p:cNvSpPr/>
          <p:nvPr/>
        </p:nvSpPr>
        <p:spPr>
          <a:xfrm>
            <a:off x="6810849" y="5137515"/>
            <a:ext cx="1717791" cy="645211"/>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Image analysis of distinctive qualities that influence engagement</a:t>
            </a:r>
            <a:endParaRPr lang="en-US" dirty="0"/>
          </a:p>
        </p:txBody>
      </p:sp>
      <p:sp>
        <p:nvSpPr>
          <p:cNvPr id="35" name="Object 34"/>
          <p:cNvSpPr/>
          <p:nvPr/>
        </p:nvSpPr>
        <p:spPr>
          <a:xfrm>
            <a:off x="7858881" y="1862356"/>
            <a:ext cx="476131" cy="476131"/>
          </a:xfrm>
          <a:prstGeom prst="ellipse">
            <a:avLst/>
          </a:prstGeom>
          <a:solidFill>
            <a:srgbClr val="004F98"/>
          </a:solidFill>
        </p:spPr>
        <p:txBody>
          <a:bodyPr/>
          <a:lstStyle/>
          <a:p>
            <a:endParaRPr lang="en-US"/>
          </a:p>
        </p:txBody>
      </p:sp>
      <p:sp>
        <p:nvSpPr>
          <p:cNvPr id="36" name="Object 35"/>
          <p:cNvSpPr/>
          <p:nvPr/>
        </p:nvSpPr>
        <p:spPr>
          <a:xfrm>
            <a:off x="7835075" y="2013582"/>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FFFFFF"/>
                </a:solidFill>
                <a:latin typeface="Roboto" pitchFamily="34" charset="0"/>
                <a:ea typeface="Roboto" pitchFamily="34" charset="-122"/>
                <a:cs typeface="Roboto" pitchFamily="34" charset="-120"/>
              </a:rPr>
              <a:t>5</a:t>
            </a:r>
            <a:endParaRPr lang="en-US" dirty="0"/>
          </a:p>
        </p:txBody>
      </p:sp>
      <p:sp>
        <p:nvSpPr>
          <p:cNvPr id="37" name="Object 36"/>
          <p:cNvSpPr/>
          <p:nvPr/>
        </p:nvSpPr>
        <p:spPr>
          <a:xfrm>
            <a:off x="8430238" y="2012046"/>
            <a:ext cx="1843519" cy="183554"/>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MODEL DEVELOPMENT</a:t>
            </a:r>
            <a:endParaRPr lang="en-US" dirty="0"/>
          </a:p>
        </p:txBody>
      </p:sp>
      <p:sp>
        <p:nvSpPr>
          <p:cNvPr id="38" name="Object 37"/>
          <p:cNvSpPr/>
          <p:nvPr/>
        </p:nvSpPr>
        <p:spPr>
          <a:xfrm>
            <a:off x="8430238" y="2255251"/>
            <a:ext cx="1843519" cy="430141"/>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Regression Model: XGBRegressor</a:t>
            </a:r>
            <a:endParaRPr lang="en-US" dirty="0"/>
          </a:p>
        </p:txBody>
      </p:sp>
      <p:sp>
        <p:nvSpPr>
          <p:cNvPr id="39" name="Object 38"/>
          <p:cNvSpPr/>
          <p:nvPr/>
        </p:nvSpPr>
        <p:spPr>
          <a:xfrm>
            <a:off x="8430238" y="2729759"/>
            <a:ext cx="1843519" cy="430141"/>
          </a:xfrm>
          <a:prstGeom prst="rect">
            <a:avLst/>
          </a:prstGeom>
          <a:noFill/>
        </p:spPr>
        <p:txBody>
          <a:bodyPr wrap="square" lIns="0" tIns="0" rIns="0" bIns="0" rtlCol="0" anchor="t"/>
          <a:lstStyle/>
          <a:p>
            <a:pPr algn="l">
              <a:lnSpc>
                <a:spcPts val="1695"/>
              </a:lnSpc>
              <a:spcBef>
                <a:spcPts val="343"/>
              </a:spcBef>
              <a:buNone/>
            </a:pPr>
            <a:r>
              <a:rPr lang="en-US" sz="1084" kern="0" spc="32" dirty="0">
                <a:solidFill>
                  <a:srgbClr val="FFFFFF">
                    <a:alpha val="80000"/>
                  </a:srgbClr>
                </a:solidFill>
                <a:latin typeface="Roboto" pitchFamily="34" charset="0"/>
                <a:ea typeface="Roboto" pitchFamily="34" charset="-122"/>
                <a:cs typeface="Roboto" pitchFamily="34" charset="-120"/>
              </a:rPr>
              <a:t>Classification Model: XGboost Classifier</a:t>
            </a:r>
            <a:endParaRPr lang="en-US" dirty="0"/>
          </a:p>
        </p:txBody>
      </p:sp>
      <p:sp>
        <p:nvSpPr>
          <p:cNvPr id="40" name="Object 39"/>
          <p:cNvSpPr/>
          <p:nvPr/>
        </p:nvSpPr>
        <p:spPr>
          <a:xfrm>
            <a:off x="9478271" y="3999232"/>
            <a:ext cx="476131" cy="476131"/>
          </a:xfrm>
          <a:prstGeom prst="ellipse">
            <a:avLst/>
          </a:prstGeom>
          <a:solidFill>
            <a:srgbClr val="2896BB"/>
          </a:solidFill>
        </p:spPr>
        <p:txBody>
          <a:bodyPr/>
          <a:lstStyle/>
          <a:p>
            <a:endParaRPr lang="en-US"/>
          </a:p>
        </p:txBody>
      </p:sp>
      <p:sp>
        <p:nvSpPr>
          <p:cNvPr id="41" name="Object 40"/>
          <p:cNvSpPr/>
          <p:nvPr/>
        </p:nvSpPr>
        <p:spPr>
          <a:xfrm>
            <a:off x="9454464" y="4150458"/>
            <a:ext cx="523744" cy="180037"/>
          </a:xfrm>
          <a:prstGeom prst="rect">
            <a:avLst/>
          </a:prstGeom>
          <a:noFill/>
        </p:spPr>
        <p:txBody>
          <a:bodyPr wrap="square" lIns="0" tIns="0" rIns="0" bIns="0" rtlCol="0" anchor="ctr"/>
          <a:lstStyle/>
          <a:p>
            <a:pPr algn="ctr">
              <a:lnSpc>
                <a:spcPts val="1418"/>
              </a:lnSpc>
              <a:buNone/>
            </a:pPr>
            <a:r>
              <a:rPr lang="en-US" sz="1050" b="1" kern="0" spc="105" dirty="0">
                <a:solidFill>
                  <a:srgbClr val="FFFFFF"/>
                </a:solidFill>
                <a:latin typeface="Roboto" pitchFamily="34" charset="0"/>
                <a:ea typeface="Roboto" pitchFamily="34" charset="-122"/>
                <a:cs typeface="Roboto" pitchFamily="34" charset="-120"/>
              </a:rPr>
              <a:t>6</a:t>
            </a:r>
            <a:endParaRPr lang="en-US" dirty="0"/>
          </a:p>
        </p:txBody>
      </p:sp>
      <p:sp>
        <p:nvSpPr>
          <p:cNvPr id="42" name="Object 41"/>
          <p:cNvSpPr/>
          <p:nvPr/>
        </p:nvSpPr>
        <p:spPr>
          <a:xfrm>
            <a:off x="10049628" y="4148922"/>
            <a:ext cx="1927289" cy="367108"/>
          </a:xfrm>
          <a:prstGeom prst="rect">
            <a:avLst/>
          </a:prstGeom>
          <a:noFill/>
        </p:spPr>
        <p:txBody>
          <a:bodyPr wrap="square" lIns="0" tIns="0" rIns="0" bIns="0" rtlCol="0" anchor="t"/>
          <a:lstStyle/>
          <a:p>
            <a:pPr algn="l">
              <a:lnSpc>
                <a:spcPts val="1447"/>
              </a:lnSpc>
              <a:buNone/>
            </a:pPr>
            <a:r>
              <a:rPr lang="en-US" sz="1071" b="1" kern="0" spc="107" dirty="0">
                <a:solidFill>
                  <a:srgbClr val="FFFFFF"/>
                </a:solidFill>
                <a:latin typeface="Roboto" pitchFamily="34" charset="0"/>
                <a:ea typeface="Roboto" pitchFamily="34" charset="-122"/>
                <a:cs typeface="Roboto" pitchFamily="34" charset="-120"/>
              </a:rPr>
              <a:t>BUSINESS RECOMMENDATIONS</a:t>
            </a:r>
            <a:endParaRPr lang="en-US" dirty="0"/>
          </a:p>
        </p:txBody>
      </p:sp>
      <p:sp>
        <p:nvSpPr>
          <p:cNvPr id="43" name="Object 42"/>
          <p:cNvSpPr/>
          <p:nvPr/>
        </p:nvSpPr>
        <p:spPr>
          <a:xfrm>
            <a:off x="10049628" y="4575681"/>
            <a:ext cx="1927289" cy="430141"/>
          </a:xfrm>
          <a:prstGeom prst="rect">
            <a:avLst/>
          </a:prstGeom>
          <a:noFill/>
        </p:spPr>
        <p:txBody>
          <a:bodyPr wrap="square" lIns="0" tIns="0" rIns="0" bIns="0" rtlCol="0" anchor="t"/>
          <a:lstStyle/>
          <a:p>
            <a:pPr algn="l">
              <a:lnSpc>
                <a:spcPts val="1695"/>
              </a:lnSpc>
              <a:spcBef>
                <a:spcPts val="461"/>
              </a:spcBef>
              <a:buNone/>
            </a:pPr>
            <a:r>
              <a:rPr lang="en-US" sz="1084" kern="0" spc="32" dirty="0">
                <a:solidFill>
                  <a:srgbClr val="FFFFFF">
                    <a:alpha val="80000"/>
                  </a:srgbClr>
                </a:solidFill>
                <a:latin typeface="Roboto" pitchFamily="34" charset="0"/>
                <a:ea typeface="Roboto" pitchFamily="34" charset="-122"/>
                <a:cs typeface="Roboto" pitchFamily="34" charset="-120"/>
              </a:rPr>
              <a:t>Analyze the model's performance</a:t>
            </a:r>
            <a:endParaRPr lang="en-US" dirty="0"/>
          </a:p>
        </p:txBody>
      </p:sp>
      <p:sp>
        <p:nvSpPr>
          <p:cNvPr id="44" name="Object 43"/>
          <p:cNvSpPr/>
          <p:nvPr/>
        </p:nvSpPr>
        <p:spPr>
          <a:xfrm>
            <a:off x="10049628" y="5050189"/>
            <a:ext cx="1927289" cy="860282"/>
          </a:xfrm>
          <a:prstGeom prst="rect">
            <a:avLst/>
          </a:prstGeom>
          <a:noFill/>
        </p:spPr>
        <p:txBody>
          <a:bodyPr wrap="square" lIns="0" tIns="0" rIns="0" bIns="0" rtlCol="0" anchor="t"/>
          <a:lstStyle/>
          <a:p>
            <a:pPr algn="l">
              <a:lnSpc>
                <a:spcPts val="1695"/>
              </a:lnSpc>
              <a:spcBef>
                <a:spcPts val="343"/>
              </a:spcBef>
              <a:buNone/>
            </a:pPr>
            <a:r>
              <a:rPr lang="en-US" sz="1084" kern="0" spc="32" dirty="0">
                <a:solidFill>
                  <a:srgbClr val="FFFFFF">
                    <a:alpha val="80000"/>
                  </a:srgbClr>
                </a:solidFill>
                <a:latin typeface="Roboto" pitchFamily="34" charset="0"/>
                <a:ea typeface="Roboto" pitchFamily="34" charset="-122"/>
                <a:cs typeface="Roboto" pitchFamily="34" charset="-120"/>
              </a:rPr>
              <a:t>Interpret the results and provide actionable insights and business recommendations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99775"/>
          </a:xfrm>
          <a:prstGeom prst="rect">
            <a:avLst/>
          </a:prstGeom>
        </p:spPr>
      </p:pic>
      <p:sp>
        <p:nvSpPr>
          <p:cNvPr id="3" name="Object 2"/>
          <p:cNvSpPr/>
          <p:nvPr/>
        </p:nvSpPr>
        <p:spPr>
          <a:xfrm>
            <a:off x="476131" y="351011"/>
            <a:ext cx="6714934" cy="1011237"/>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 Instagram Post Engagement</a:t>
            </a:r>
            <a:endParaRPr lang="en-US" dirty="0"/>
          </a:p>
        </p:txBody>
      </p:sp>
      <p:pic>
        <p:nvPicPr>
          <p:cNvPr id="4" name="Object 3" descr="preencoded.png"/>
          <p:cNvPicPr>
            <a:picLocks noChangeAspect="1"/>
          </p:cNvPicPr>
          <p:nvPr/>
        </p:nvPicPr>
        <p:blipFill>
          <a:blip r:embed="rId5"/>
          <a:stretch>
            <a:fillRect/>
          </a:stretch>
        </p:blipFill>
        <p:spPr>
          <a:xfrm>
            <a:off x="285679" y="1895001"/>
            <a:ext cx="11617595" cy="3209123"/>
          </a:xfrm>
          <a:prstGeom prst="rect">
            <a:avLst/>
          </a:prstGeom>
        </p:spPr>
      </p:pic>
      <p:sp>
        <p:nvSpPr>
          <p:cNvPr id="5" name="Object 4"/>
          <p:cNvSpPr/>
          <p:nvPr/>
        </p:nvSpPr>
        <p:spPr>
          <a:xfrm>
            <a:off x="0" y="5485028"/>
            <a:ext cx="12188952" cy="1371257"/>
          </a:xfrm>
          <a:prstGeom prst="rect">
            <a:avLst/>
          </a:prstGeom>
          <a:solidFill>
            <a:srgbClr val="EDF1EB"/>
          </a:solidFill>
        </p:spPr>
        <p:txBody>
          <a:bodyPr/>
          <a:lstStyle/>
          <a:p>
            <a:endParaRPr lang="en-US"/>
          </a:p>
        </p:txBody>
      </p:sp>
      <p:sp>
        <p:nvSpPr>
          <p:cNvPr id="6" name="Object 5"/>
          <p:cNvSpPr/>
          <p:nvPr/>
        </p:nvSpPr>
        <p:spPr>
          <a:xfrm>
            <a:off x="1855423" y="5807093"/>
            <a:ext cx="8478107" cy="539976"/>
          </a:xfrm>
          <a:prstGeom prst="rect">
            <a:avLst/>
          </a:prstGeom>
          <a:noFill/>
        </p:spPr>
        <p:txBody>
          <a:bodyPr wrap="square" lIns="0" tIns="0" rIns="0" bIns="0" rtlCol="0" anchor="t"/>
          <a:lstStyle/>
          <a:p>
            <a:pPr algn="ctr">
              <a:lnSpc>
                <a:spcPts val="2128"/>
              </a:lnSpc>
              <a:buNone/>
            </a:pPr>
            <a:r>
              <a:rPr lang="en-US" sz="1575" b="1" kern="0" spc="158" dirty="0">
                <a:solidFill>
                  <a:srgbClr val="181818">
                    <a:alpha val="80000"/>
                  </a:srgbClr>
                </a:solidFill>
                <a:latin typeface="Roboto" pitchFamily="34" charset="0"/>
                <a:ea typeface="Roboto" pitchFamily="34" charset="-122"/>
                <a:cs typeface="Roboto" pitchFamily="34" charset="-120"/>
              </a:rPr>
              <a:t>THE DATASET SHOWS A WIDE RANGE OF ENGAGEMENT, WITH A LARGE DIFFERENCE BETWEEN THE LOWEST AND HIGHEST NUMBER OF LIKES.</a:t>
            </a:r>
            <a:endParaRPr lang="en-US" dirty="0"/>
          </a:p>
        </p:txBody>
      </p:sp>
      <p:sp>
        <p:nvSpPr>
          <p:cNvPr id="7" name="Object 6"/>
          <p:cNvSpPr/>
          <p:nvPr/>
        </p:nvSpPr>
        <p:spPr>
          <a:xfrm>
            <a:off x="-761809" y="6509143"/>
            <a:ext cx="12760309" cy="202356"/>
          </a:xfrm>
          <a:prstGeom prst="rect">
            <a:avLst/>
          </a:prstGeom>
          <a:noFill/>
        </p:spPr>
        <p:txBody>
          <a:bodyPr wrap="square" lIns="0" tIns="0" rIns="0" bIns="0" rtlCol="0" anchor="t"/>
          <a:lstStyle/>
          <a:p>
            <a:pPr algn="r">
              <a:lnSpc>
                <a:spcPts val="1595"/>
              </a:lnSpc>
              <a:buNone/>
            </a:pPr>
            <a:r>
              <a:rPr lang="en-US" sz="1020" kern="0" spc="31" dirty="0">
                <a:solidFill>
                  <a:srgbClr val="181818">
                    <a:alpha val="80000"/>
                  </a:srgbClr>
                </a:solidFill>
                <a:latin typeface="Roboto" pitchFamily="34" charset="0"/>
                <a:ea typeface="Roboto" pitchFamily="34" charset="-122"/>
                <a:cs typeface="Roboto" pitchFamily="34" charset="-120"/>
              </a:rPr>
              <a:t>*Instagram post data</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Image Feature Analysis </a:t>
            </a:r>
            <a:endParaRPr lang="en-US" dirty="0"/>
          </a:p>
        </p:txBody>
      </p:sp>
      <p:sp>
        <p:nvSpPr>
          <p:cNvPr id="4" name="Object 3"/>
          <p:cNvSpPr/>
          <p:nvPr/>
        </p:nvSpPr>
        <p:spPr>
          <a:xfrm>
            <a:off x="476131" y="1580755"/>
            <a:ext cx="3618595" cy="2885353"/>
          </a:xfrm>
          <a:prstGeom prst="rect">
            <a:avLst/>
          </a:prstGeom>
          <a:solidFill>
            <a:srgbClr val="FFFFFF"/>
          </a:solidFill>
        </p:spPr>
        <p:txBody>
          <a:bodyPr/>
          <a:lstStyle/>
          <a:p>
            <a:endParaRPr lang="en-US"/>
          </a:p>
        </p:txBody>
      </p:sp>
      <p:pic>
        <p:nvPicPr>
          <p:cNvPr id="5" name="Object 4" descr="preencoded.png"/>
          <p:cNvPicPr>
            <a:picLocks noChangeAspect="1"/>
          </p:cNvPicPr>
          <p:nvPr/>
        </p:nvPicPr>
        <p:blipFill>
          <a:blip r:embed="rId5"/>
          <a:srcRect l="809" t="-10984" r="289" b="-10984"/>
          <a:stretch/>
        </p:blipFill>
        <p:spPr>
          <a:xfrm>
            <a:off x="476131" y="1580755"/>
            <a:ext cx="3618595" cy="2885353"/>
          </a:xfrm>
          <a:prstGeom prst="rect">
            <a:avLst/>
          </a:prstGeom>
        </p:spPr>
      </p:pic>
      <p:sp>
        <p:nvSpPr>
          <p:cNvPr id="6" name="Object 5"/>
          <p:cNvSpPr/>
          <p:nvPr/>
        </p:nvSpPr>
        <p:spPr>
          <a:xfrm>
            <a:off x="295201" y="4614358"/>
            <a:ext cx="3980455" cy="493445"/>
          </a:xfrm>
          <a:prstGeom prst="rect">
            <a:avLst/>
          </a:prstGeom>
          <a:noFill/>
        </p:spPr>
        <p:txBody>
          <a:bodyPr wrap="square" lIns="0" tIns="0" rIns="0" bIns="0" rtlCol="0" anchor="t"/>
          <a:lstStyle/>
          <a:p>
            <a:pPr algn="ctr">
              <a:lnSpc>
                <a:spcPts val="1296"/>
              </a:lnSpc>
              <a:buNone/>
            </a:pPr>
            <a:r>
              <a:rPr lang="en-US" sz="829" kern="0" spc="25" dirty="0">
                <a:solidFill>
                  <a:srgbClr val="181818">
                    <a:alpha val="80000"/>
                  </a:srgbClr>
                </a:solidFill>
                <a:latin typeface="Roboto" pitchFamily="34" charset="0"/>
                <a:ea typeface="Roboto" pitchFamily="34" charset="-122"/>
                <a:cs typeface="Roboto" pitchFamily="34" charset="-120"/>
              </a:rPr>
              <a:t>There appears to be a general positive correlation between similarity to high-performing posts and the number of likes received. As the similarity score increases, there's a tendency for posts to receive more likes.</a:t>
            </a:r>
            <a:endParaRPr lang="en-US" dirty="0"/>
          </a:p>
        </p:txBody>
      </p:sp>
      <p:sp>
        <p:nvSpPr>
          <p:cNvPr id="7" name="Object 6"/>
          <p:cNvSpPr/>
          <p:nvPr/>
        </p:nvSpPr>
        <p:spPr>
          <a:xfrm>
            <a:off x="295201" y="5141754"/>
            <a:ext cx="3980455" cy="328963"/>
          </a:xfrm>
          <a:prstGeom prst="rect">
            <a:avLst/>
          </a:prstGeom>
          <a:noFill/>
        </p:spPr>
        <p:txBody>
          <a:bodyPr wrap="square" lIns="0" tIns="0" rIns="0" bIns="0" rtlCol="0" anchor="t"/>
          <a:lstStyle/>
          <a:p>
            <a:pPr algn="ctr">
              <a:lnSpc>
                <a:spcPts val="1296"/>
              </a:lnSpc>
              <a:spcBef>
                <a:spcPts val="263"/>
              </a:spcBef>
              <a:buNone/>
            </a:pPr>
            <a:r>
              <a:rPr lang="en-US" sz="829" kern="0" spc="25" dirty="0">
                <a:solidFill>
                  <a:srgbClr val="181818">
                    <a:alpha val="80000"/>
                  </a:srgbClr>
                </a:solidFill>
                <a:latin typeface="Roboto" pitchFamily="34" charset="0"/>
                <a:ea typeface="Roboto" pitchFamily="34" charset="-122"/>
                <a:cs typeface="Roboto" pitchFamily="34" charset="-120"/>
              </a:rPr>
              <a:t>Aiming for moderate to high similarity with successful posts can generally improve performance, but shouldn't be the only focus.</a:t>
            </a:r>
            <a:endParaRPr lang="en-US" dirty="0"/>
          </a:p>
        </p:txBody>
      </p:sp>
      <p:sp>
        <p:nvSpPr>
          <p:cNvPr id="8" name="Object 7"/>
          <p:cNvSpPr/>
          <p:nvPr/>
        </p:nvSpPr>
        <p:spPr>
          <a:xfrm>
            <a:off x="4285178" y="1580755"/>
            <a:ext cx="3618595" cy="2885353"/>
          </a:xfrm>
          <a:prstGeom prst="rect">
            <a:avLst/>
          </a:prstGeom>
          <a:solidFill>
            <a:srgbClr val="FFFFFF"/>
          </a:solidFill>
        </p:spPr>
        <p:txBody>
          <a:bodyPr/>
          <a:lstStyle/>
          <a:p>
            <a:endParaRPr lang="en-US"/>
          </a:p>
        </p:txBody>
      </p:sp>
      <p:pic>
        <p:nvPicPr>
          <p:cNvPr id="9" name="Object 8" descr="preencoded.png"/>
          <p:cNvPicPr>
            <a:picLocks noChangeAspect="1"/>
          </p:cNvPicPr>
          <p:nvPr/>
        </p:nvPicPr>
        <p:blipFill>
          <a:blip r:embed="rId6"/>
          <a:srcRect l="4328" t="1263" r="4328" b="1263"/>
          <a:stretch/>
        </p:blipFill>
        <p:spPr>
          <a:xfrm>
            <a:off x="4285178" y="1580755"/>
            <a:ext cx="3618595" cy="2885353"/>
          </a:xfrm>
          <a:prstGeom prst="rect">
            <a:avLst/>
          </a:prstGeom>
        </p:spPr>
      </p:pic>
      <p:sp>
        <p:nvSpPr>
          <p:cNvPr id="10" name="Object 9"/>
          <p:cNvSpPr/>
          <p:nvPr/>
        </p:nvSpPr>
        <p:spPr>
          <a:xfrm>
            <a:off x="4104249" y="4614358"/>
            <a:ext cx="3980455" cy="1809298"/>
          </a:xfrm>
          <a:prstGeom prst="rect">
            <a:avLst/>
          </a:prstGeom>
          <a:noFill/>
        </p:spPr>
        <p:txBody>
          <a:bodyPr wrap="square" lIns="0" tIns="0" rIns="0" bIns="0" rtlCol="0" anchor="t"/>
          <a:lstStyle/>
          <a:p>
            <a:pPr algn="ctr">
              <a:lnSpc>
                <a:spcPts val="1296"/>
              </a:lnSpc>
              <a:buNone/>
            </a:pPr>
            <a:r>
              <a:rPr lang="en-US" sz="829" kern="0" spc="25" dirty="0">
                <a:solidFill>
                  <a:srgbClr val="181818">
                    <a:alpha val="80000"/>
                  </a:srgbClr>
                </a:solidFill>
                <a:latin typeface="Roboto" pitchFamily="34" charset="0"/>
                <a:ea typeface="Roboto" pitchFamily="34" charset="-122"/>
                <a:cs typeface="Roboto" pitchFamily="34" charset="-120"/>
              </a:rPr>
              <a:t>Feature Variability:Different features show varying patterns across like categories, indicating that certain visual elements are more associated with higher or lower engagement.High-Impact Features:Features like 'image_feature_1845', 'image_feature_897', and 'image_feature_1605' show notable differences across categories, suggesting they strongly influence post popularity.Category-Specific Trends:'image_feature_1845' is significantly higher for Low Likes posts, potentially indicating a visual element to avoid.'image_feature_1605' shows a clear increasing trend from Low to High Likes, suggesting a visual characteristic highly associated with popular posts.</a:t>
            </a:r>
            <a:endParaRPr lang="en-US" dirty="0"/>
          </a:p>
        </p:txBody>
      </p:sp>
      <p:sp>
        <p:nvSpPr>
          <p:cNvPr id="11" name="Object 10"/>
          <p:cNvSpPr/>
          <p:nvPr/>
        </p:nvSpPr>
        <p:spPr>
          <a:xfrm>
            <a:off x="8094226" y="1580755"/>
            <a:ext cx="3618595" cy="2885353"/>
          </a:xfrm>
          <a:prstGeom prst="rect">
            <a:avLst/>
          </a:prstGeom>
          <a:solidFill>
            <a:srgbClr val="FFFFFF"/>
          </a:solidFill>
        </p:spPr>
        <p:txBody>
          <a:bodyPr/>
          <a:lstStyle/>
          <a:p>
            <a:endParaRPr lang="en-US"/>
          </a:p>
        </p:txBody>
      </p:sp>
      <p:pic>
        <p:nvPicPr>
          <p:cNvPr id="12" name="Object 11" descr="preencoded.png"/>
          <p:cNvPicPr>
            <a:picLocks noChangeAspect="1"/>
          </p:cNvPicPr>
          <p:nvPr/>
        </p:nvPicPr>
        <p:blipFill>
          <a:blip r:embed="rId7"/>
          <a:srcRect l="27970" t="-21275" r="30126" b="-21275"/>
          <a:stretch/>
        </p:blipFill>
        <p:spPr>
          <a:xfrm>
            <a:off x="8275156" y="1432505"/>
            <a:ext cx="3618595" cy="2885353"/>
          </a:xfrm>
          <a:prstGeom prst="rect">
            <a:avLst/>
          </a:prstGeom>
        </p:spPr>
      </p:pic>
      <p:sp>
        <p:nvSpPr>
          <p:cNvPr id="13" name="Object 12"/>
          <p:cNvSpPr/>
          <p:nvPr/>
        </p:nvSpPr>
        <p:spPr>
          <a:xfrm>
            <a:off x="8211545" y="4614358"/>
            <a:ext cx="3980455" cy="1809298"/>
          </a:xfrm>
          <a:prstGeom prst="rect">
            <a:avLst/>
          </a:prstGeom>
          <a:noFill/>
        </p:spPr>
        <p:txBody>
          <a:bodyPr wrap="square" lIns="0" tIns="0" rIns="0" bIns="0" rtlCol="0" anchor="t"/>
          <a:lstStyle/>
          <a:p>
            <a:pPr algn="ctr">
              <a:lnSpc>
                <a:spcPts val="1296"/>
              </a:lnSpc>
              <a:buNone/>
            </a:pPr>
            <a:r>
              <a:rPr lang="en-US" sz="829" kern="0" spc="25" dirty="0">
                <a:solidFill>
                  <a:srgbClr val="181818">
                    <a:alpha val="80000"/>
                  </a:srgbClr>
                </a:solidFill>
                <a:latin typeface="Roboto" pitchFamily="34" charset="0"/>
                <a:ea typeface="Roboto" pitchFamily="34" charset="-122"/>
                <a:cs typeface="Roboto" pitchFamily="34" charset="-120"/>
              </a:rPr>
              <a:t>I visualized the top 5 positive and negative impact features and seems like low like posts contain more Text-heavy content: All images contain a significant amount of text, which is typical for ads but less engaging on a visual platform like Instagram. The images often use charts, tables, and infographic-style elements, which are informative but may not be as visually appealing as lifestyle or artistic photos.Corporate/official branding:Logos and official seals are prominent, giving a formal, advertisement-like appearance. The use of bold, solid colors (blue, yellow, green, red) is common in advertising to grab attention, Clear calls-to-action and promotional language are visible, which users might find less engaging than organic content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Model 1: XGBRegressor</a:t>
            </a:r>
            <a:endParaRPr lang="en-US" dirty="0"/>
          </a:p>
        </p:txBody>
      </p:sp>
      <p:sp>
        <p:nvSpPr>
          <p:cNvPr id="4" name="Object 3"/>
          <p:cNvSpPr/>
          <p:nvPr/>
        </p:nvSpPr>
        <p:spPr>
          <a:xfrm>
            <a:off x="476127" y="1580700"/>
            <a:ext cx="3618594" cy="2304365"/>
          </a:xfrm>
          <a:prstGeom prst="rect">
            <a:avLst/>
          </a:prstGeom>
          <a:solidFill>
            <a:srgbClr val="004F98">
              <a:alpha val="30000"/>
            </a:srgbClr>
          </a:solidFill>
        </p:spPr>
        <p:txBody>
          <a:bodyPr/>
          <a:lstStyle/>
          <a:p>
            <a:endParaRPr lang="en-US"/>
          </a:p>
        </p:txBody>
      </p:sp>
      <p:sp>
        <p:nvSpPr>
          <p:cNvPr id="5" name="Object 4"/>
          <p:cNvSpPr/>
          <p:nvPr/>
        </p:nvSpPr>
        <p:spPr>
          <a:xfrm>
            <a:off x="761810"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FEATURES USED</a:t>
            </a:r>
            <a:endParaRPr lang="en-US" dirty="0"/>
          </a:p>
        </p:txBody>
      </p:sp>
      <p:sp>
        <p:nvSpPr>
          <p:cNvPr id="6" name="Object 5"/>
          <p:cNvSpPr/>
          <p:nvPr/>
        </p:nvSpPr>
        <p:spPr>
          <a:xfrm>
            <a:off x="4285040" y="1580700"/>
            <a:ext cx="3618594" cy="2304365"/>
          </a:xfrm>
          <a:prstGeom prst="rect">
            <a:avLst/>
          </a:prstGeom>
          <a:solidFill>
            <a:srgbClr val="004F98">
              <a:alpha val="30000"/>
            </a:srgbClr>
          </a:solidFill>
        </p:spPr>
        <p:txBody>
          <a:bodyPr/>
          <a:lstStyle/>
          <a:p>
            <a:endParaRPr lang="en-US"/>
          </a:p>
        </p:txBody>
      </p:sp>
      <p:sp>
        <p:nvSpPr>
          <p:cNvPr id="7" name="Object 6"/>
          <p:cNvSpPr/>
          <p:nvPr/>
        </p:nvSpPr>
        <p:spPr>
          <a:xfrm>
            <a:off x="4570857"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MODEL PERFORMANCE</a:t>
            </a:r>
            <a:endParaRPr lang="en-US" dirty="0"/>
          </a:p>
        </p:txBody>
      </p:sp>
      <p:sp>
        <p:nvSpPr>
          <p:cNvPr id="8" name="Object 7"/>
          <p:cNvSpPr/>
          <p:nvPr/>
        </p:nvSpPr>
        <p:spPr>
          <a:xfrm>
            <a:off x="8094085" y="1580700"/>
            <a:ext cx="3618594" cy="2304365"/>
          </a:xfrm>
          <a:prstGeom prst="rect">
            <a:avLst/>
          </a:prstGeom>
          <a:solidFill>
            <a:srgbClr val="004F98">
              <a:alpha val="30000"/>
            </a:srgbClr>
          </a:solidFill>
        </p:spPr>
        <p:txBody>
          <a:bodyPr/>
          <a:lstStyle/>
          <a:p>
            <a:endParaRPr lang="en-US"/>
          </a:p>
        </p:txBody>
      </p:sp>
      <p:sp>
        <p:nvSpPr>
          <p:cNvPr id="9" name="Object 8"/>
          <p:cNvSpPr/>
          <p:nvPr/>
        </p:nvSpPr>
        <p:spPr>
          <a:xfrm>
            <a:off x="8379905"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BEST PARAMETERS FOUND </a:t>
            </a:r>
            <a:endParaRPr lang="en-US" dirty="0"/>
          </a:p>
        </p:txBody>
      </p:sp>
      <p:sp>
        <p:nvSpPr>
          <p:cNvPr id="10" name="Object 9"/>
          <p:cNvSpPr/>
          <p:nvPr/>
        </p:nvSpPr>
        <p:spPr>
          <a:xfrm>
            <a:off x="476127" y="4075383"/>
            <a:ext cx="3618594" cy="2304365"/>
          </a:xfrm>
          <a:prstGeom prst="rect">
            <a:avLst/>
          </a:prstGeom>
          <a:solidFill>
            <a:srgbClr val="004F98">
              <a:alpha val="30000"/>
            </a:srgbClr>
          </a:solidFill>
        </p:spPr>
        <p:txBody>
          <a:bodyPr/>
          <a:lstStyle/>
          <a:p>
            <a:endParaRPr lang="en-US"/>
          </a:p>
        </p:txBody>
      </p:sp>
      <p:sp>
        <p:nvSpPr>
          <p:cNvPr id="11" name="Object 10"/>
          <p:cNvSpPr/>
          <p:nvPr/>
        </p:nvSpPr>
        <p:spPr>
          <a:xfrm>
            <a:off x="761810" y="4301302"/>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FINDINGS</a:t>
            </a:r>
            <a:endParaRPr lang="en-US" dirty="0"/>
          </a:p>
        </p:txBody>
      </p:sp>
      <p:sp>
        <p:nvSpPr>
          <p:cNvPr id="12" name="Object 11"/>
          <p:cNvSpPr/>
          <p:nvPr/>
        </p:nvSpPr>
        <p:spPr>
          <a:xfrm>
            <a:off x="4285040" y="4075383"/>
            <a:ext cx="3618594" cy="2304365"/>
          </a:xfrm>
          <a:prstGeom prst="rect">
            <a:avLst/>
          </a:prstGeom>
          <a:solidFill>
            <a:srgbClr val="004F98">
              <a:alpha val="30000"/>
            </a:srgbClr>
          </a:solidFill>
        </p:spPr>
        <p:txBody>
          <a:bodyPr/>
          <a:lstStyle/>
          <a:p>
            <a:endParaRPr lang="en-US"/>
          </a:p>
        </p:txBody>
      </p:sp>
      <p:sp>
        <p:nvSpPr>
          <p:cNvPr id="13" name="Object 12"/>
          <p:cNvSpPr/>
          <p:nvPr/>
        </p:nvSpPr>
        <p:spPr>
          <a:xfrm>
            <a:off x="8094085" y="4075383"/>
            <a:ext cx="3618594" cy="2304365"/>
          </a:xfrm>
          <a:prstGeom prst="rect">
            <a:avLst/>
          </a:prstGeom>
          <a:solidFill>
            <a:srgbClr val="004F98">
              <a:alpha val="30000"/>
            </a:srgbClr>
          </a:solidFill>
        </p:spPr>
        <p:txBody>
          <a:bodyPr/>
          <a:lstStyle/>
          <a:p>
            <a:endParaRPr lang="en-US"/>
          </a:p>
        </p:txBody>
      </p:sp>
      <p:pic>
        <p:nvPicPr>
          <p:cNvPr id="14" name="Object 1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2382" y="2177704"/>
            <a:ext cx="1780730" cy="1580755"/>
          </a:xfrm>
          <a:prstGeom prst="rect">
            <a:avLst/>
          </a:prstGeom>
        </p:spPr>
      </p:pic>
      <p:sp>
        <p:nvSpPr>
          <p:cNvPr id="15" name="Object 14"/>
          <p:cNvSpPr/>
          <p:nvPr/>
        </p:nvSpPr>
        <p:spPr>
          <a:xfrm>
            <a:off x="5363882" y="2328856"/>
            <a:ext cx="1508889" cy="394431"/>
          </a:xfrm>
          <a:prstGeom prst="rect">
            <a:avLst/>
          </a:prstGeom>
          <a:noFill/>
        </p:spPr>
        <p:txBody>
          <a:bodyPr wrap="square" lIns="0" tIns="0" rIns="0" bIns="0" rtlCol="0" anchor="t"/>
          <a:lstStyle/>
          <a:p>
            <a:pPr algn="ctr">
              <a:lnSpc>
                <a:spcPts val="1553"/>
              </a:lnSpc>
              <a:buNone/>
            </a:pPr>
            <a:r>
              <a:rPr lang="en-US" sz="1463" dirty="0">
                <a:solidFill>
                  <a:srgbClr val="181818">
                    <a:alpha val="80000"/>
                  </a:srgbClr>
                </a:solidFill>
                <a:latin typeface="Playfair Display" pitchFamily="34" charset="0"/>
                <a:ea typeface="Playfair Display" pitchFamily="34" charset="-122"/>
                <a:cs typeface="Playfair Display" pitchFamily="34" charset="-120"/>
              </a:rPr>
              <a:t>R-squared score of 0.7655, </a:t>
            </a:r>
            <a:endParaRPr lang="en-US" dirty="0"/>
          </a:p>
        </p:txBody>
      </p:sp>
      <p:sp>
        <p:nvSpPr>
          <p:cNvPr id="16" name="Object 15"/>
          <p:cNvSpPr/>
          <p:nvPr/>
        </p:nvSpPr>
        <p:spPr>
          <a:xfrm>
            <a:off x="5363882" y="2848001"/>
            <a:ext cx="1508889" cy="788862"/>
          </a:xfrm>
          <a:prstGeom prst="rect">
            <a:avLst/>
          </a:prstGeom>
          <a:noFill/>
        </p:spPr>
        <p:txBody>
          <a:bodyPr wrap="square" lIns="0" tIns="0" rIns="0" bIns="0" rtlCol="0" anchor="t"/>
          <a:lstStyle/>
          <a:p>
            <a:pPr algn="ctr">
              <a:lnSpc>
                <a:spcPts val="1553"/>
              </a:lnSpc>
              <a:spcBef>
                <a:spcPts val="963"/>
              </a:spcBef>
              <a:buNone/>
            </a:pPr>
            <a:r>
              <a:rPr lang="en-US" sz="1463" dirty="0">
                <a:solidFill>
                  <a:srgbClr val="181818">
                    <a:alpha val="80000"/>
                  </a:srgbClr>
                </a:solidFill>
                <a:latin typeface="Playfair Display" pitchFamily="34" charset="0"/>
                <a:ea typeface="Playfair Display" pitchFamily="34" charset="-122"/>
                <a:cs typeface="Playfair Display" pitchFamily="34" charset="-120"/>
              </a:rPr>
              <a:t>The Root Mean Squared Error (RMSE) is 89,333.97, </a:t>
            </a:r>
            <a:endParaRPr lang="en-US" dirty="0"/>
          </a:p>
        </p:txBody>
      </p:sp>
      <p:pic>
        <p:nvPicPr>
          <p:cNvPr id="17" name="Object 1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2945" y="2354765"/>
            <a:ext cx="3218645" cy="1123669"/>
          </a:xfrm>
          <a:prstGeom prst="rect">
            <a:avLst/>
          </a:prstGeom>
        </p:spPr>
      </p:pic>
      <p:sp>
        <p:nvSpPr>
          <p:cNvPr id="18" name="Object 17"/>
          <p:cNvSpPr/>
          <p:nvPr/>
        </p:nvSpPr>
        <p:spPr>
          <a:xfrm>
            <a:off x="8282503" y="2524748"/>
            <a:ext cx="3091875" cy="121332"/>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colsample_bytree: 0.8</a:t>
            </a:r>
            <a:endParaRPr lang="en-US" dirty="0"/>
          </a:p>
        </p:txBody>
      </p:sp>
      <p:sp>
        <p:nvSpPr>
          <p:cNvPr id="19" name="Object 18"/>
          <p:cNvSpPr/>
          <p:nvPr/>
        </p:nvSpPr>
        <p:spPr>
          <a:xfrm>
            <a:off x="8282503" y="2681790"/>
            <a:ext cx="3091875" cy="121332"/>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learning_rate: 0.1</a:t>
            </a:r>
            <a:endParaRPr lang="en-US" dirty="0"/>
          </a:p>
        </p:txBody>
      </p:sp>
      <p:sp>
        <p:nvSpPr>
          <p:cNvPr id="20" name="Object 19"/>
          <p:cNvSpPr/>
          <p:nvPr/>
        </p:nvSpPr>
        <p:spPr>
          <a:xfrm>
            <a:off x="8282503" y="2838832"/>
            <a:ext cx="3091875" cy="121332"/>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max_depth: 3</a:t>
            </a:r>
            <a:endParaRPr lang="en-US" dirty="0"/>
          </a:p>
        </p:txBody>
      </p:sp>
      <p:sp>
        <p:nvSpPr>
          <p:cNvPr id="21" name="Object 20"/>
          <p:cNvSpPr/>
          <p:nvPr/>
        </p:nvSpPr>
        <p:spPr>
          <a:xfrm>
            <a:off x="8282503" y="2995874"/>
            <a:ext cx="3091875" cy="121332"/>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n_estimators: 200</a:t>
            </a:r>
            <a:endParaRPr lang="en-US" dirty="0"/>
          </a:p>
        </p:txBody>
      </p:sp>
      <p:sp>
        <p:nvSpPr>
          <p:cNvPr id="22" name="Object 21"/>
          <p:cNvSpPr/>
          <p:nvPr/>
        </p:nvSpPr>
        <p:spPr>
          <a:xfrm>
            <a:off x="8282503" y="3152916"/>
            <a:ext cx="3091875" cy="121332"/>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subsample: 1.0</a:t>
            </a:r>
            <a:endParaRPr lang="en-US" dirty="0"/>
          </a:p>
        </p:txBody>
      </p:sp>
      <p:pic>
        <p:nvPicPr>
          <p:cNvPr id="23" name="Object 2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2450" y="2107772"/>
            <a:ext cx="1780730" cy="1742639"/>
          </a:xfrm>
          <a:prstGeom prst="rect">
            <a:avLst/>
          </a:prstGeom>
        </p:spPr>
      </p:pic>
      <p:sp>
        <p:nvSpPr>
          <p:cNvPr id="24" name="Object 23"/>
          <p:cNvSpPr/>
          <p:nvPr/>
        </p:nvSpPr>
        <p:spPr>
          <a:xfrm>
            <a:off x="1204061" y="2277958"/>
            <a:ext cx="1508889" cy="121332"/>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no_of_comments',</a:t>
            </a:r>
            <a:endParaRPr lang="en-US" dirty="0"/>
          </a:p>
        </p:txBody>
      </p:sp>
      <p:sp>
        <p:nvSpPr>
          <p:cNvPr id="25" name="Object 24"/>
          <p:cNvSpPr/>
          <p:nvPr/>
        </p:nvSpPr>
        <p:spPr>
          <a:xfrm>
            <a:off x="1204061" y="2453937"/>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'follower_count_at_t',</a:t>
            </a:r>
            <a:endParaRPr lang="en-US" dirty="0"/>
          </a:p>
        </p:txBody>
      </p:sp>
      <p:sp>
        <p:nvSpPr>
          <p:cNvPr id="26" name="Object 25"/>
          <p:cNvSpPr/>
          <p:nvPr/>
        </p:nvSpPr>
        <p:spPr>
          <a:xfrm>
            <a:off x="1204061" y="2629917"/>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'post_hour',</a:t>
            </a:r>
            <a:endParaRPr lang="en-US" dirty="0"/>
          </a:p>
        </p:txBody>
      </p:sp>
      <p:sp>
        <p:nvSpPr>
          <p:cNvPr id="27" name="Object 26"/>
          <p:cNvSpPr/>
          <p:nvPr/>
        </p:nvSpPr>
        <p:spPr>
          <a:xfrm>
            <a:off x="1204061" y="2805896"/>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'is_weekend',</a:t>
            </a:r>
            <a:endParaRPr lang="en-US" dirty="0"/>
          </a:p>
        </p:txBody>
      </p:sp>
      <p:sp>
        <p:nvSpPr>
          <p:cNvPr id="28" name="Object 27"/>
          <p:cNvSpPr/>
          <p:nvPr/>
        </p:nvSpPr>
        <p:spPr>
          <a:xfrm>
            <a:off x="1204061" y="2981875"/>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'is_evening',</a:t>
            </a:r>
            <a:endParaRPr lang="en-US" dirty="0"/>
          </a:p>
        </p:txBody>
      </p:sp>
      <p:sp>
        <p:nvSpPr>
          <p:cNvPr id="29" name="Object 28"/>
          <p:cNvSpPr/>
          <p:nvPr/>
        </p:nvSpPr>
        <p:spPr>
          <a:xfrm>
            <a:off x="1204061" y="3157854"/>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'comment_rate',</a:t>
            </a:r>
            <a:endParaRPr lang="en-US" dirty="0"/>
          </a:p>
        </p:txBody>
      </p:sp>
      <p:sp>
        <p:nvSpPr>
          <p:cNvPr id="30" name="Object 29"/>
          <p:cNvSpPr/>
          <p:nvPr/>
        </p:nvSpPr>
        <p:spPr>
          <a:xfrm>
            <a:off x="1204061" y="3333833"/>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'is_viral',</a:t>
            </a:r>
            <a:endParaRPr lang="en-US" dirty="0"/>
          </a:p>
        </p:txBody>
      </p:sp>
      <p:sp>
        <p:nvSpPr>
          <p:cNvPr id="31" name="Object 30"/>
          <p:cNvSpPr/>
          <p:nvPr/>
        </p:nvSpPr>
        <p:spPr>
          <a:xfrm>
            <a:off x="1204061" y="3509812"/>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'log_follower_count' </a:t>
            </a:r>
            <a:endParaRPr lang="en-US" dirty="0"/>
          </a:p>
        </p:txBody>
      </p:sp>
      <p:sp>
        <p:nvSpPr>
          <p:cNvPr id="32" name="Object 31"/>
          <p:cNvSpPr/>
          <p:nvPr/>
        </p:nvSpPr>
        <p:spPr>
          <a:xfrm>
            <a:off x="1204061" y="3685791"/>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'image feature'</a:t>
            </a:r>
            <a:endParaRPr lang="en-US" dirty="0"/>
          </a:p>
        </p:txBody>
      </p:sp>
      <p:pic>
        <p:nvPicPr>
          <p:cNvPr id="33" name="Object 32"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670" y="4525625"/>
            <a:ext cx="2294951" cy="1771207"/>
          </a:xfrm>
          <a:prstGeom prst="rect">
            <a:avLst/>
          </a:prstGeom>
        </p:spPr>
      </p:pic>
      <p:sp>
        <p:nvSpPr>
          <p:cNvPr id="34" name="Object 33"/>
          <p:cNvSpPr/>
          <p:nvPr/>
        </p:nvSpPr>
        <p:spPr>
          <a:xfrm>
            <a:off x="1062455" y="4630214"/>
            <a:ext cx="2084412" cy="363997"/>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The scatter plot shows predicted vs. actual likes, with the red dashed line representing perfect predictions.</a:t>
            </a:r>
            <a:endParaRPr lang="en-US" dirty="0"/>
          </a:p>
        </p:txBody>
      </p:sp>
      <p:sp>
        <p:nvSpPr>
          <p:cNvPr id="35" name="Object 34"/>
          <p:cNvSpPr/>
          <p:nvPr/>
        </p:nvSpPr>
        <p:spPr>
          <a:xfrm>
            <a:off x="1062455" y="5029920"/>
            <a:ext cx="2084412" cy="485329"/>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Many points cluster around this line, especially for lower like counts, indicating good prediction accuracy for posts with fewer likes.</a:t>
            </a:r>
            <a:endParaRPr lang="en-US" dirty="0"/>
          </a:p>
        </p:txBody>
      </p:sp>
      <p:sp>
        <p:nvSpPr>
          <p:cNvPr id="36" name="Object 35"/>
          <p:cNvSpPr/>
          <p:nvPr/>
        </p:nvSpPr>
        <p:spPr>
          <a:xfrm>
            <a:off x="1062455" y="5550959"/>
            <a:ext cx="2084412" cy="606661"/>
          </a:xfrm>
          <a:prstGeom prst="rect">
            <a:avLst/>
          </a:prstGeom>
          <a:noFill/>
        </p:spPr>
        <p:txBody>
          <a:bodyPr wrap="square" lIns="0" tIns="0" rIns="0" bIns="0" rtlCol="0" anchor="t"/>
          <a:lstStyle/>
          <a:p>
            <a:pPr algn="ctr">
              <a:lnSpc>
                <a:spcPts val="956"/>
              </a:lnSpc>
              <a:spcBef>
                <a:spcPts val="276"/>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There's more scatter and deviation from the perfect prediction line as the number of likes increases, suggesting the model is less accurate for highly popular posts.</a:t>
            </a:r>
            <a:endParaRPr lang="en-US" dirty="0"/>
          </a:p>
        </p:txBody>
      </p:sp>
      <p:pic>
        <p:nvPicPr>
          <p:cNvPr id="37" name="Object 36" descr="preencoded.png"/>
          <p:cNvPicPr>
            <a:picLocks noChangeAspect="1"/>
          </p:cNvPicPr>
          <p:nvPr/>
        </p:nvPicPr>
        <p:blipFill>
          <a:blip r:embed="rId13"/>
          <a:srcRect/>
          <a:stretch/>
        </p:blipFill>
        <p:spPr>
          <a:xfrm>
            <a:off x="8024260" y="4080880"/>
            <a:ext cx="3853753" cy="2299003"/>
          </a:xfrm>
          <a:prstGeom prst="rect">
            <a:avLst/>
          </a:prstGeom>
        </p:spPr>
      </p:pic>
      <p:pic>
        <p:nvPicPr>
          <p:cNvPr id="38" name="Object 37" descr="preencoded.png"/>
          <p:cNvPicPr>
            <a:picLocks noChangeAspect="1"/>
          </p:cNvPicPr>
          <p:nvPr/>
        </p:nvPicPr>
        <p:blipFill>
          <a:blip r:embed="rId14"/>
          <a:srcRect/>
          <a:stretch/>
        </p:blipFill>
        <p:spPr>
          <a:xfrm>
            <a:off x="4285178" y="3987100"/>
            <a:ext cx="3601291" cy="23927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Model 2: XGBoost Classifier</a:t>
            </a:r>
            <a:endParaRPr lang="en-US" dirty="0"/>
          </a:p>
        </p:txBody>
      </p:sp>
      <p:sp>
        <p:nvSpPr>
          <p:cNvPr id="4" name="Object 3"/>
          <p:cNvSpPr/>
          <p:nvPr/>
        </p:nvSpPr>
        <p:spPr>
          <a:xfrm>
            <a:off x="476127" y="1580700"/>
            <a:ext cx="3618594" cy="2304365"/>
          </a:xfrm>
          <a:prstGeom prst="rect">
            <a:avLst/>
          </a:prstGeom>
          <a:solidFill>
            <a:srgbClr val="004F98">
              <a:alpha val="30000"/>
            </a:srgbClr>
          </a:solidFill>
        </p:spPr>
        <p:txBody>
          <a:bodyPr/>
          <a:lstStyle/>
          <a:p>
            <a:endParaRPr lang="en-US"/>
          </a:p>
        </p:txBody>
      </p:sp>
      <p:sp>
        <p:nvSpPr>
          <p:cNvPr id="5" name="Object 4"/>
          <p:cNvSpPr/>
          <p:nvPr/>
        </p:nvSpPr>
        <p:spPr>
          <a:xfrm>
            <a:off x="761810"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FEATURES USED</a:t>
            </a:r>
            <a:endParaRPr lang="en-US" dirty="0"/>
          </a:p>
        </p:txBody>
      </p:sp>
      <p:sp>
        <p:nvSpPr>
          <p:cNvPr id="6" name="Object 5"/>
          <p:cNvSpPr/>
          <p:nvPr/>
        </p:nvSpPr>
        <p:spPr>
          <a:xfrm>
            <a:off x="4308843" y="1576778"/>
            <a:ext cx="3618594" cy="2304365"/>
          </a:xfrm>
          <a:prstGeom prst="rect">
            <a:avLst/>
          </a:prstGeom>
          <a:solidFill>
            <a:srgbClr val="004F98">
              <a:alpha val="30000"/>
            </a:srgbClr>
          </a:solidFill>
        </p:spPr>
        <p:txBody>
          <a:bodyPr/>
          <a:lstStyle/>
          <a:p>
            <a:endParaRPr lang="en-US"/>
          </a:p>
        </p:txBody>
      </p:sp>
      <p:sp>
        <p:nvSpPr>
          <p:cNvPr id="7" name="Object 6"/>
          <p:cNvSpPr/>
          <p:nvPr/>
        </p:nvSpPr>
        <p:spPr>
          <a:xfrm>
            <a:off x="4570857"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MODEL PERFORMANCE</a:t>
            </a:r>
            <a:endParaRPr lang="en-US" dirty="0"/>
          </a:p>
        </p:txBody>
      </p:sp>
      <p:sp>
        <p:nvSpPr>
          <p:cNvPr id="8" name="Object 7"/>
          <p:cNvSpPr/>
          <p:nvPr/>
        </p:nvSpPr>
        <p:spPr>
          <a:xfrm>
            <a:off x="8094085" y="1580700"/>
            <a:ext cx="3618594" cy="2304365"/>
          </a:xfrm>
          <a:prstGeom prst="rect">
            <a:avLst/>
          </a:prstGeom>
          <a:solidFill>
            <a:srgbClr val="004F98">
              <a:alpha val="30000"/>
            </a:srgbClr>
          </a:solidFill>
        </p:spPr>
        <p:txBody>
          <a:bodyPr/>
          <a:lstStyle/>
          <a:p>
            <a:endParaRPr lang="en-US"/>
          </a:p>
        </p:txBody>
      </p:sp>
      <p:sp>
        <p:nvSpPr>
          <p:cNvPr id="9" name="Object 8"/>
          <p:cNvSpPr/>
          <p:nvPr/>
        </p:nvSpPr>
        <p:spPr>
          <a:xfrm>
            <a:off x="8379905" y="1806376"/>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BUSINESS IMPLICATION</a:t>
            </a:r>
            <a:endParaRPr lang="en-US" dirty="0"/>
          </a:p>
        </p:txBody>
      </p:sp>
      <p:sp>
        <p:nvSpPr>
          <p:cNvPr id="10" name="Object 9"/>
          <p:cNvSpPr/>
          <p:nvPr/>
        </p:nvSpPr>
        <p:spPr>
          <a:xfrm>
            <a:off x="476127" y="4075654"/>
            <a:ext cx="3620131" cy="2304365"/>
          </a:xfrm>
          <a:prstGeom prst="rect">
            <a:avLst/>
          </a:prstGeom>
          <a:solidFill>
            <a:srgbClr val="004F98">
              <a:alpha val="30000"/>
            </a:srgbClr>
          </a:solidFill>
        </p:spPr>
        <p:txBody>
          <a:bodyPr/>
          <a:lstStyle/>
          <a:p>
            <a:endParaRPr lang="en-US"/>
          </a:p>
        </p:txBody>
      </p:sp>
      <p:sp>
        <p:nvSpPr>
          <p:cNvPr id="11" name="Object 10"/>
          <p:cNvSpPr/>
          <p:nvPr/>
        </p:nvSpPr>
        <p:spPr>
          <a:xfrm>
            <a:off x="761810" y="4301302"/>
            <a:ext cx="3456711" cy="275398"/>
          </a:xfrm>
          <a:prstGeom prst="rect">
            <a:avLst/>
          </a:prstGeom>
          <a:noFill/>
        </p:spPr>
        <p:txBody>
          <a:bodyPr wrap="square" lIns="0" tIns="0" rIns="0" bIns="0" rtlCol="0" anchor="t"/>
          <a:lstStyle/>
          <a:p>
            <a:pPr algn="l">
              <a:lnSpc>
                <a:spcPts val="2170"/>
              </a:lnSpc>
              <a:buNone/>
            </a:pPr>
            <a:r>
              <a:rPr lang="en-US" sz="1607" b="1" kern="0" spc="161" dirty="0">
                <a:solidFill>
                  <a:srgbClr val="181818">
                    <a:alpha val="80000"/>
                  </a:srgbClr>
                </a:solidFill>
                <a:latin typeface="Roboto" pitchFamily="34" charset="0"/>
                <a:ea typeface="Roboto" pitchFamily="34" charset="-122"/>
                <a:cs typeface="Roboto" pitchFamily="34" charset="-120"/>
              </a:rPr>
              <a:t>FINDINGS</a:t>
            </a:r>
            <a:endParaRPr lang="en-US" dirty="0"/>
          </a:p>
        </p:txBody>
      </p:sp>
      <p:sp>
        <p:nvSpPr>
          <p:cNvPr id="12" name="Object 11"/>
          <p:cNvSpPr/>
          <p:nvPr/>
        </p:nvSpPr>
        <p:spPr>
          <a:xfrm>
            <a:off x="4285040" y="4075383"/>
            <a:ext cx="3618594" cy="2304365"/>
          </a:xfrm>
          <a:prstGeom prst="rect">
            <a:avLst/>
          </a:prstGeom>
          <a:solidFill>
            <a:srgbClr val="004F98">
              <a:alpha val="30000"/>
            </a:srgbClr>
          </a:solidFill>
        </p:spPr>
        <p:txBody>
          <a:bodyPr/>
          <a:lstStyle/>
          <a:p>
            <a:endParaRPr lang="en-US"/>
          </a:p>
        </p:txBody>
      </p:sp>
      <p:pic>
        <p:nvPicPr>
          <p:cNvPr id="13" name="Object 1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1225" y="2215442"/>
            <a:ext cx="2075931" cy="1533142"/>
          </a:xfrm>
          <a:prstGeom prst="rect">
            <a:avLst/>
          </a:prstGeom>
        </p:spPr>
      </p:pic>
      <p:sp>
        <p:nvSpPr>
          <p:cNvPr id="14" name="Object 13"/>
          <p:cNvSpPr/>
          <p:nvPr/>
        </p:nvSpPr>
        <p:spPr>
          <a:xfrm>
            <a:off x="5339991" y="2382951"/>
            <a:ext cx="1508889" cy="1183294"/>
          </a:xfrm>
          <a:prstGeom prst="rect">
            <a:avLst/>
          </a:prstGeom>
          <a:noFill/>
        </p:spPr>
        <p:txBody>
          <a:bodyPr wrap="square" lIns="0" tIns="0" rIns="0" bIns="0" rtlCol="0" anchor="t"/>
          <a:lstStyle/>
          <a:p>
            <a:pPr algn="ctr">
              <a:lnSpc>
                <a:spcPts val="1553"/>
              </a:lnSpc>
              <a:buNone/>
            </a:pPr>
            <a:r>
              <a:rPr lang="en-US" sz="1463" dirty="0">
                <a:solidFill>
                  <a:srgbClr val="181818">
                    <a:alpha val="80000"/>
                  </a:srgbClr>
                </a:solidFill>
                <a:latin typeface="Playfair Display" pitchFamily="34" charset="0"/>
                <a:ea typeface="Playfair Display" pitchFamily="34" charset="-122"/>
                <a:cs typeface="Playfair Display" pitchFamily="34" charset="-120"/>
              </a:rPr>
              <a:t> overall accuracy of 74%, indicating it correctly classified 74% of all instances. </a:t>
            </a:r>
            <a:endParaRPr lang="en-US" dirty="0"/>
          </a:p>
        </p:txBody>
      </p:sp>
      <p:pic>
        <p:nvPicPr>
          <p:cNvPr id="15" name="Object 1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2945" y="2354765"/>
            <a:ext cx="3218645" cy="1123669"/>
          </a:xfrm>
          <a:prstGeom prst="rect">
            <a:avLst/>
          </a:prstGeom>
        </p:spPr>
      </p:pic>
      <p:sp>
        <p:nvSpPr>
          <p:cNvPr id="16" name="Object 15"/>
          <p:cNvSpPr/>
          <p:nvPr/>
        </p:nvSpPr>
        <p:spPr>
          <a:xfrm>
            <a:off x="8160299" y="2524711"/>
            <a:ext cx="3091875" cy="849326"/>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The model is particularly good at identifying potentially viral posts (high likes) and posts that might need improvement (low likes).There's some confusion in the middle range, which might require additional features or model tuning to improve differentiation of medium-performing posts.</a:t>
            </a:r>
            <a:endParaRPr lang="en-US" dirty="0"/>
          </a:p>
        </p:txBody>
      </p:sp>
      <p:pic>
        <p:nvPicPr>
          <p:cNvPr id="17" name="Object 16"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2450" y="2107772"/>
            <a:ext cx="1780730" cy="1742639"/>
          </a:xfrm>
          <a:prstGeom prst="rect">
            <a:avLst/>
          </a:prstGeom>
        </p:spPr>
      </p:pic>
      <p:sp>
        <p:nvSpPr>
          <p:cNvPr id="18" name="Object 17"/>
          <p:cNvSpPr/>
          <p:nvPr/>
        </p:nvSpPr>
        <p:spPr>
          <a:xfrm>
            <a:off x="1204061" y="2277958"/>
            <a:ext cx="1508889" cy="121332"/>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no_of_comments',</a:t>
            </a:r>
            <a:endParaRPr lang="en-US" dirty="0"/>
          </a:p>
        </p:txBody>
      </p:sp>
      <p:sp>
        <p:nvSpPr>
          <p:cNvPr id="19" name="Object 18"/>
          <p:cNvSpPr/>
          <p:nvPr/>
        </p:nvSpPr>
        <p:spPr>
          <a:xfrm>
            <a:off x="1204061" y="2453937"/>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'follower_count_at_t',</a:t>
            </a:r>
            <a:endParaRPr lang="en-US" dirty="0"/>
          </a:p>
        </p:txBody>
      </p:sp>
      <p:sp>
        <p:nvSpPr>
          <p:cNvPr id="20" name="Object 19"/>
          <p:cNvSpPr/>
          <p:nvPr/>
        </p:nvSpPr>
        <p:spPr>
          <a:xfrm>
            <a:off x="1204061" y="2629917"/>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'post_hour',</a:t>
            </a:r>
            <a:endParaRPr lang="en-US" dirty="0"/>
          </a:p>
        </p:txBody>
      </p:sp>
      <p:sp>
        <p:nvSpPr>
          <p:cNvPr id="21" name="Object 20"/>
          <p:cNvSpPr/>
          <p:nvPr/>
        </p:nvSpPr>
        <p:spPr>
          <a:xfrm>
            <a:off x="1204061" y="2805896"/>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'is_weekend',</a:t>
            </a:r>
            <a:endParaRPr lang="en-US" dirty="0"/>
          </a:p>
        </p:txBody>
      </p:sp>
      <p:sp>
        <p:nvSpPr>
          <p:cNvPr id="22" name="Object 21"/>
          <p:cNvSpPr/>
          <p:nvPr/>
        </p:nvSpPr>
        <p:spPr>
          <a:xfrm>
            <a:off x="1204061" y="2981875"/>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'is_evening',</a:t>
            </a:r>
            <a:endParaRPr lang="en-US" dirty="0"/>
          </a:p>
        </p:txBody>
      </p:sp>
      <p:sp>
        <p:nvSpPr>
          <p:cNvPr id="23" name="Object 22"/>
          <p:cNvSpPr/>
          <p:nvPr/>
        </p:nvSpPr>
        <p:spPr>
          <a:xfrm>
            <a:off x="1204061" y="3157854"/>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'comment_rate',</a:t>
            </a:r>
            <a:endParaRPr lang="en-US" dirty="0"/>
          </a:p>
        </p:txBody>
      </p:sp>
      <p:sp>
        <p:nvSpPr>
          <p:cNvPr id="24" name="Object 23"/>
          <p:cNvSpPr/>
          <p:nvPr/>
        </p:nvSpPr>
        <p:spPr>
          <a:xfrm>
            <a:off x="1204061" y="3333833"/>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'is_viral',</a:t>
            </a:r>
            <a:endParaRPr lang="en-US" dirty="0"/>
          </a:p>
        </p:txBody>
      </p:sp>
      <p:sp>
        <p:nvSpPr>
          <p:cNvPr id="25" name="Object 24"/>
          <p:cNvSpPr/>
          <p:nvPr/>
        </p:nvSpPr>
        <p:spPr>
          <a:xfrm>
            <a:off x="1204061" y="3509812"/>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'log_follower_count' </a:t>
            </a:r>
            <a:endParaRPr lang="en-US" dirty="0"/>
          </a:p>
        </p:txBody>
      </p:sp>
      <p:sp>
        <p:nvSpPr>
          <p:cNvPr id="26" name="Object 25"/>
          <p:cNvSpPr/>
          <p:nvPr/>
        </p:nvSpPr>
        <p:spPr>
          <a:xfrm>
            <a:off x="1204061" y="3685791"/>
            <a:ext cx="1508889" cy="121332"/>
          </a:xfrm>
          <a:prstGeom prst="rect">
            <a:avLst/>
          </a:prstGeom>
          <a:noFill/>
        </p:spPr>
        <p:txBody>
          <a:bodyPr wrap="square" lIns="0" tIns="0" rIns="0" bIns="0" rtlCol="0" anchor="t"/>
          <a:lstStyle/>
          <a:p>
            <a:pPr algn="ctr">
              <a:lnSpc>
                <a:spcPts val="956"/>
              </a:lnSpc>
              <a:spcBef>
                <a:spcPts val="423"/>
              </a:spcBef>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'image feature'</a:t>
            </a:r>
            <a:endParaRPr lang="en-US" dirty="0"/>
          </a:p>
        </p:txBody>
      </p:sp>
      <p:pic>
        <p:nvPicPr>
          <p:cNvPr id="27" name="Object 2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2388" y="4502900"/>
            <a:ext cx="2294951" cy="1771207"/>
          </a:xfrm>
          <a:prstGeom prst="rect">
            <a:avLst/>
          </a:prstGeom>
        </p:spPr>
      </p:pic>
      <p:sp>
        <p:nvSpPr>
          <p:cNvPr id="28" name="Object 27"/>
          <p:cNvSpPr/>
          <p:nvPr/>
        </p:nvSpPr>
        <p:spPr>
          <a:xfrm>
            <a:off x="1173263" y="4645577"/>
            <a:ext cx="2084412" cy="606661"/>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The model performs best on identifying posts with low likes (Class 0) and high likes (Class 2), with F1-scores of 0.79 for both</a:t>
            </a:r>
            <a:endParaRPr lang="en-US" dirty="0"/>
          </a:p>
        </p:txBody>
      </p:sp>
      <p:sp>
        <p:nvSpPr>
          <p:cNvPr id="29" name="Object 28"/>
          <p:cNvSpPr/>
          <p:nvPr/>
        </p:nvSpPr>
        <p:spPr>
          <a:xfrm>
            <a:off x="1173263" y="5211794"/>
            <a:ext cx="2084412" cy="363997"/>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It struggles more with identifying posts with medium likes (Class 1), with a lower F1-score of 0.63.</a:t>
            </a:r>
            <a:endParaRPr lang="en-US" dirty="0"/>
          </a:p>
        </p:txBody>
      </p:sp>
      <p:sp>
        <p:nvSpPr>
          <p:cNvPr id="30" name="Object 29"/>
          <p:cNvSpPr/>
          <p:nvPr/>
        </p:nvSpPr>
        <p:spPr>
          <a:xfrm>
            <a:off x="1173263" y="5673452"/>
            <a:ext cx="2084412" cy="485329"/>
          </a:xfrm>
          <a:prstGeom prst="rect">
            <a:avLst/>
          </a:prstGeom>
          <a:noFill/>
        </p:spPr>
        <p:txBody>
          <a:bodyPr wrap="square" lIns="0" tIns="0" rIns="0" bIns="0" rtlCol="0" anchor="t"/>
          <a:lstStyle/>
          <a:p>
            <a:pPr algn="ctr">
              <a:lnSpc>
                <a:spcPts val="956"/>
              </a:lnSpc>
              <a:buNone/>
            </a:pPr>
            <a:r>
              <a:rPr lang="en-US" sz="900" dirty="0">
                <a:solidFill>
                  <a:srgbClr val="181818">
                    <a:alpha val="80000"/>
                  </a:srgbClr>
                </a:solidFill>
                <a:latin typeface="Playfair Display" pitchFamily="34" charset="0"/>
                <a:ea typeface="Playfair Display" pitchFamily="34" charset="-122"/>
                <a:cs typeface="Playfair Display" pitchFamily="34" charset="-120"/>
              </a:rPr>
              <a:t>The model has a balanced performance across all classes, as indicated by similar macro and weighted averages (both 0.74).</a:t>
            </a:r>
            <a:endParaRPr lang="en-US" dirty="0"/>
          </a:p>
        </p:txBody>
      </p:sp>
      <p:pic>
        <p:nvPicPr>
          <p:cNvPr id="31" name="Object 30" descr="preencoded.png"/>
          <p:cNvPicPr>
            <a:picLocks noChangeAspect="1"/>
          </p:cNvPicPr>
          <p:nvPr/>
        </p:nvPicPr>
        <p:blipFill>
          <a:blip r:embed="rId13"/>
          <a:srcRect t="1409" b="1409"/>
          <a:stretch/>
        </p:blipFill>
        <p:spPr>
          <a:xfrm>
            <a:off x="8300838" y="3987100"/>
            <a:ext cx="3123419" cy="2700249"/>
          </a:xfrm>
          <a:prstGeom prst="rect">
            <a:avLst/>
          </a:prstGeom>
        </p:spPr>
      </p:pic>
      <p:pic>
        <p:nvPicPr>
          <p:cNvPr id="32" name="Object 31" descr="preencoded.png"/>
          <p:cNvPicPr>
            <a:picLocks noChangeAspect="1"/>
          </p:cNvPicPr>
          <p:nvPr/>
        </p:nvPicPr>
        <p:blipFill>
          <a:blip r:embed="rId14"/>
          <a:srcRect l="628" r="628"/>
          <a:stretch/>
        </p:blipFill>
        <p:spPr>
          <a:xfrm>
            <a:off x="4224404" y="3999642"/>
            <a:ext cx="3679368" cy="24757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351011"/>
            <a:ext cx="12188952" cy="505619"/>
          </a:xfrm>
          <a:prstGeom prst="rect">
            <a:avLst/>
          </a:prstGeom>
          <a:noFill/>
        </p:spPr>
        <p:txBody>
          <a:bodyPr wrap="square" lIns="0" tIns="0" rIns="0" bIns="0" rtlCol="0" anchor="t"/>
          <a:lstStyle/>
          <a:p>
            <a:pPr algn="l">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Business Recommendations</a:t>
            </a:r>
            <a:endParaRPr lang="en-US" dirty="0"/>
          </a:p>
        </p:txBody>
      </p:sp>
      <p:sp>
        <p:nvSpPr>
          <p:cNvPr id="4" name="Object 3"/>
          <p:cNvSpPr/>
          <p:nvPr/>
        </p:nvSpPr>
        <p:spPr>
          <a:xfrm>
            <a:off x="476131" y="1580755"/>
            <a:ext cx="2666333" cy="2094976"/>
          </a:xfrm>
          <a:prstGeom prst="rect">
            <a:avLst/>
          </a:prstGeom>
          <a:solidFill>
            <a:srgbClr val="2896BB"/>
          </a:solidFill>
        </p:spPr>
        <p:txBody>
          <a:bodyPr/>
          <a:lstStyle/>
          <a:p>
            <a:endParaRPr lang="en-US"/>
          </a:p>
        </p:txBody>
      </p:sp>
      <p:pic>
        <p:nvPicPr>
          <p:cNvPr id="5" name="Object 4" descr="preencoded.png"/>
          <p:cNvPicPr>
            <a:picLocks noChangeAspect="1"/>
          </p:cNvPicPr>
          <p:nvPr/>
        </p:nvPicPr>
        <p:blipFill>
          <a:blip r:embed="rId5"/>
          <a:srcRect l="2273" r="2273"/>
          <a:stretch/>
        </p:blipFill>
        <p:spPr>
          <a:xfrm>
            <a:off x="476131" y="1580755"/>
            <a:ext cx="2666333" cy="2094976"/>
          </a:xfrm>
          <a:prstGeom prst="rect">
            <a:avLst/>
          </a:prstGeom>
        </p:spPr>
      </p:pic>
      <p:sp>
        <p:nvSpPr>
          <p:cNvPr id="6" name="Object 5"/>
          <p:cNvSpPr/>
          <p:nvPr/>
        </p:nvSpPr>
        <p:spPr>
          <a:xfrm>
            <a:off x="342814" y="3819111"/>
            <a:ext cx="2932967" cy="432035"/>
          </a:xfrm>
          <a:prstGeom prst="rect">
            <a:avLst/>
          </a:prstGeom>
          <a:noFill/>
        </p:spPr>
        <p:txBody>
          <a:bodyPr wrap="square" lIns="0" tIns="0" rIns="0" bIns="0" rtlCol="0" anchor="t"/>
          <a:lstStyle/>
          <a:p>
            <a:pPr algn="ctr">
              <a:lnSpc>
                <a:spcPts val="1702"/>
              </a:lnSpc>
              <a:buNone/>
            </a:pPr>
            <a:r>
              <a:rPr lang="en-US" sz="1260" b="1" kern="0" spc="126" dirty="0">
                <a:solidFill>
                  <a:srgbClr val="FFFFFF"/>
                </a:solidFill>
                <a:latin typeface="Roboto" pitchFamily="34" charset="0"/>
                <a:ea typeface="Roboto" pitchFamily="34" charset="-122"/>
                <a:cs typeface="Roboto" pitchFamily="34" charset="-120"/>
              </a:rPr>
              <a:t>PREDICTIVE CONTENT SCORING</a:t>
            </a:r>
            <a:endParaRPr lang="en-US" dirty="0"/>
          </a:p>
        </p:txBody>
      </p:sp>
      <p:sp>
        <p:nvSpPr>
          <p:cNvPr id="7" name="Object 6"/>
          <p:cNvSpPr/>
          <p:nvPr/>
        </p:nvSpPr>
        <p:spPr>
          <a:xfrm>
            <a:off x="342814" y="4337580"/>
            <a:ext cx="2932967" cy="1519291"/>
          </a:xfrm>
          <a:prstGeom prst="rect">
            <a:avLst/>
          </a:prstGeom>
          <a:noFill/>
        </p:spPr>
        <p:txBody>
          <a:bodyPr wrap="square" lIns="0" tIns="0" rIns="0" bIns="0" rtlCol="0" anchor="t"/>
          <a:lstStyle/>
          <a:p>
            <a:pPr algn="ctr">
              <a:lnSpc>
                <a:spcPts val="1496"/>
              </a:lnSpc>
              <a:spcBef>
                <a:spcPts val="668"/>
              </a:spcBef>
              <a:buNone/>
            </a:pPr>
            <a:r>
              <a:rPr lang="en-US" sz="956" kern="0" spc="29" dirty="0">
                <a:solidFill>
                  <a:srgbClr val="FFFFFF">
                    <a:alpha val="80000"/>
                  </a:srgbClr>
                </a:solidFill>
                <a:latin typeface="Roboto" pitchFamily="34" charset="0"/>
                <a:ea typeface="Roboto" pitchFamily="34" charset="-122"/>
                <a:cs typeface="Roboto" pitchFamily="34" charset="-120"/>
              </a:rPr>
              <a:t>Implement the XGBoost regression model as a content scoring system. Before posting, run potential content through the model to predict its likely engagement level. This allows content creators to prioritize and refine posts predicted to perform well, potentially increasing overall engagement rates.</a:t>
            </a:r>
            <a:endParaRPr lang="en-US" dirty="0"/>
          </a:p>
        </p:txBody>
      </p:sp>
      <p:sp>
        <p:nvSpPr>
          <p:cNvPr id="8" name="Object 7"/>
          <p:cNvSpPr/>
          <p:nvPr/>
        </p:nvSpPr>
        <p:spPr>
          <a:xfrm>
            <a:off x="3332917" y="1580755"/>
            <a:ext cx="2666333" cy="2094976"/>
          </a:xfrm>
          <a:prstGeom prst="rect">
            <a:avLst/>
          </a:prstGeom>
          <a:solidFill>
            <a:srgbClr val="2896BB"/>
          </a:solidFill>
        </p:spPr>
        <p:txBody>
          <a:bodyPr/>
          <a:lstStyle/>
          <a:p>
            <a:endParaRPr lang="en-US"/>
          </a:p>
        </p:txBody>
      </p:sp>
      <p:pic>
        <p:nvPicPr>
          <p:cNvPr id="9" name="Object 8" descr="preencoded.png"/>
          <p:cNvPicPr>
            <a:picLocks noChangeAspect="1"/>
          </p:cNvPicPr>
          <p:nvPr/>
        </p:nvPicPr>
        <p:blipFill>
          <a:blip r:embed="rId6"/>
          <a:srcRect l="7576" r="7576"/>
          <a:stretch/>
        </p:blipFill>
        <p:spPr>
          <a:xfrm>
            <a:off x="3332917" y="1580755"/>
            <a:ext cx="2666333" cy="2094976"/>
          </a:xfrm>
          <a:prstGeom prst="rect">
            <a:avLst/>
          </a:prstGeom>
        </p:spPr>
      </p:pic>
      <p:sp>
        <p:nvSpPr>
          <p:cNvPr id="10" name="Object 9"/>
          <p:cNvSpPr/>
          <p:nvPr/>
        </p:nvSpPr>
        <p:spPr>
          <a:xfrm>
            <a:off x="3199600" y="3819111"/>
            <a:ext cx="2932967" cy="432035"/>
          </a:xfrm>
          <a:prstGeom prst="rect">
            <a:avLst/>
          </a:prstGeom>
          <a:noFill/>
        </p:spPr>
        <p:txBody>
          <a:bodyPr wrap="square" lIns="0" tIns="0" rIns="0" bIns="0" rtlCol="0" anchor="t"/>
          <a:lstStyle/>
          <a:p>
            <a:pPr algn="ctr">
              <a:lnSpc>
                <a:spcPts val="1702"/>
              </a:lnSpc>
              <a:buNone/>
            </a:pPr>
            <a:r>
              <a:rPr lang="en-US" sz="1260" b="1" kern="0" spc="126" dirty="0">
                <a:solidFill>
                  <a:srgbClr val="FFFFFF"/>
                </a:solidFill>
                <a:latin typeface="Roboto" pitchFamily="34" charset="0"/>
                <a:ea typeface="Roboto" pitchFamily="34" charset="-122"/>
                <a:cs typeface="Roboto" pitchFamily="34" charset="-120"/>
              </a:rPr>
              <a:t>AUTOMATED CONTENT CATEGORIZATION:</a:t>
            </a:r>
            <a:endParaRPr lang="en-US" dirty="0"/>
          </a:p>
        </p:txBody>
      </p:sp>
      <p:sp>
        <p:nvSpPr>
          <p:cNvPr id="11" name="Object 10"/>
          <p:cNvSpPr/>
          <p:nvPr/>
        </p:nvSpPr>
        <p:spPr>
          <a:xfrm>
            <a:off x="3199600" y="4337580"/>
            <a:ext cx="2932967" cy="1519291"/>
          </a:xfrm>
          <a:prstGeom prst="rect">
            <a:avLst/>
          </a:prstGeom>
          <a:noFill/>
        </p:spPr>
        <p:txBody>
          <a:bodyPr wrap="square" lIns="0" tIns="0" rIns="0" bIns="0" rtlCol="0" anchor="t"/>
          <a:lstStyle/>
          <a:p>
            <a:pPr algn="ctr">
              <a:lnSpc>
                <a:spcPts val="1496"/>
              </a:lnSpc>
              <a:spcBef>
                <a:spcPts val="668"/>
              </a:spcBef>
              <a:buNone/>
            </a:pPr>
            <a:r>
              <a:rPr lang="en-US" sz="956" kern="0" spc="29" dirty="0">
                <a:solidFill>
                  <a:srgbClr val="FFFFFF">
                    <a:alpha val="80000"/>
                  </a:srgbClr>
                </a:solidFill>
                <a:latin typeface="Roboto" pitchFamily="34" charset="0"/>
                <a:ea typeface="Roboto" pitchFamily="34" charset="-122"/>
                <a:cs typeface="Roboto" pitchFamily="34" charset="-120"/>
              </a:rPr>
              <a:t>Utilize the XGBoost classification model to automatically categorize posts into low, medium, and high engagement potential. Inform content scheduling, ensuring a mix of high-potential posts with others. Guide resource allocation, focusing more effort on refining and promoting high-potential content.</a:t>
            </a:r>
            <a:endParaRPr lang="en-US" dirty="0"/>
          </a:p>
        </p:txBody>
      </p:sp>
      <p:sp>
        <p:nvSpPr>
          <p:cNvPr id="12" name="Object 11"/>
          <p:cNvSpPr/>
          <p:nvPr/>
        </p:nvSpPr>
        <p:spPr>
          <a:xfrm>
            <a:off x="6189702" y="1580755"/>
            <a:ext cx="2666333" cy="2094976"/>
          </a:xfrm>
          <a:prstGeom prst="rect">
            <a:avLst/>
          </a:prstGeom>
          <a:solidFill>
            <a:srgbClr val="2896BB"/>
          </a:solidFill>
        </p:spPr>
        <p:txBody>
          <a:bodyPr/>
          <a:lstStyle/>
          <a:p>
            <a:endParaRPr lang="en-US"/>
          </a:p>
        </p:txBody>
      </p:sp>
      <p:pic>
        <p:nvPicPr>
          <p:cNvPr id="13" name="Object 12" descr="preencoded.png"/>
          <p:cNvPicPr>
            <a:picLocks noChangeAspect="1"/>
          </p:cNvPicPr>
          <p:nvPr/>
        </p:nvPicPr>
        <p:blipFill>
          <a:blip r:embed="rId7"/>
          <a:srcRect l="7576" r="7576"/>
          <a:stretch/>
        </p:blipFill>
        <p:spPr>
          <a:xfrm>
            <a:off x="6189702" y="1580755"/>
            <a:ext cx="2666333" cy="2094976"/>
          </a:xfrm>
          <a:prstGeom prst="rect">
            <a:avLst/>
          </a:prstGeom>
        </p:spPr>
      </p:pic>
      <p:sp>
        <p:nvSpPr>
          <p:cNvPr id="14" name="Object 13"/>
          <p:cNvSpPr/>
          <p:nvPr/>
        </p:nvSpPr>
        <p:spPr>
          <a:xfrm>
            <a:off x="6056386" y="3819111"/>
            <a:ext cx="2932967" cy="216017"/>
          </a:xfrm>
          <a:prstGeom prst="rect">
            <a:avLst/>
          </a:prstGeom>
          <a:noFill/>
        </p:spPr>
        <p:txBody>
          <a:bodyPr wrap="square" lIns="0" tIns="0" rIns="0" bIns="0" rtlCol="0" anchor="t"/>
          <a:lstStyle/>
          <a:p>
            <a:pPr algn="ctr">
              <a:lnSpc>
                <a:spcPts val="1702"/>
              </a:lnSpc>
              <a:buNone/>
            </a:pPr>
            <a:r>
              <a:rPr lang="en-US" sz="1260" b="1" kern="0" spc="126" dirty="0">
                <a:solidFill>
                  <a:srgbClr val="FFFFFF"/>
                </a:solidFill>
                <a:latin typeface="Roboto" pitchFamily="34" charset="0"/>
                <a:ea typeface="Roboto" pitchFamily="34" charset="-122"/>
                <a:cs typeface="Roboto" pitchFamily="34" charset="-120"/>
              </a:rPr>
              <a:t>REAL-TIME MONITORINNG</a:t>
            </a:r>
            <a:endParaRPr lang="en-US" dirty="0"/>
          </a:p>
        </p:txBody>
      </p:sp>
      <p:sp>
        <p:nvSpPr>
          <p:cNvPr id="15" name="Object 14"/>
          <p:cNvSpPr/>
          <p:nvPr/>
        </p:nvSpPr>
        <p:spPr>
          <a:xfrm>
            <a:off x="6056386" y="4121563"/>
            <a:ext cx="2932967" cy="1899113"/>
          </a:xfrm>
          <a:prstGeom prst="rect">
            <a:avLst/>
          </a:prstGeom>
          <a:noFill/>
        </p:spPr>
        <p:txBody>
          <a:bodyPr wrap="square" lIns="0" tIns="0" rIns="0" bIns="0" rtlCol="0" anchor="t"/>
          <a:lstStyle/>
          <a:p>
            <a:pPr algn="ctr">
              <a:lnSpc>
                <a:spcPts val="1496"/>
              </a:lnSpc>
              <a:spcBef>
                <a:spcPts val="668"/>
              </a:spcBef>
              <a:buNone/>
            </a:pPr>
            <a:r>
              <a:rPr lang="en-US" sz="956" kern="0" spc="29" dirty="0">
                <a:solidFill>
                  <a:srgbClr val="FFFFFF">
                    <a:alpha val="80000"/>
                  </a:srgbClr>
                </a:solidFill>
                <a:latin typeface="Roboto" pitchFamily="34" charset="0"/>
                <a:ea typeface="Roboto" pitchFamily="34" charset="-122"/>
                <a:cs typeface="Roboto" pitchFamily="34" charset="-120"/>
              </a:rPr>
              <a:t>Integrate the models into a real-time dashboard that compares actual post performance against predicted performance. This allows for quick identification of unexpectedly high-performing content for potential boosting or replication. Early detection of underperforming posts, enabling rapid response (e.g., adjusting promotion strategy or timing).</a:t>
            </a:r>
            <a:endParaRPr lang="en-US" dirty="0"/>
          </a:p>
        </p:txBody>
      </p:sp>
      <p:sp>
        <p:nvSpPr>
          <p:cNvPr id="16" name="Object 15"/>
          <p:cNvSpPr/>
          <p:nvPr/>
        </p:nvSpPr>
        <p:spPr>
          <a:xfrm>
            <a:off x="9046488" y="1580755"/>
            <a:ext cx="2666333" cy="2094976"/>
          </a:xfrm>
          <a:prstGeom prst="rect">
            <a:avLst/>
          </a:prstGeom>
          <a:solidFill>
            <a:srgbClr val="2896BB"/>
          </a:solidFill>
        </p:spPr>
        <p:txBody>
          <a:bodyPr/>
          <a:lstStyle/>
          <a:p>
            <a:endParaRPr lang="en-US"/>
          </a:p>
        </p:txBody>
      </p:sp>
      <p:pic>
        <p:nvPicPr>
          <p:cNvPr id="17" name="Object 16" descr="preencoded.png"/>
          <p:cNvPicPr>
            <a:picLocks noChangeAspect="1"/>
          </p:cNvPicPr>
          <p:nvPr/>
        </p:nvPicPr>
        <p:blipFill>
          <a:blip r:embed="rId8"/>
          <a:srcRect l="7272" r="7272"/>
          <a:stretch/>
        </p:blipFill>
        <p:spPr>
          <a:xfrm>
            <a:off x="9046488" y="1580755"/>
            <a:ext cx="2666333" cy="2094976"/>
          </a:xfrm>
          <a:prstGeom prst="rect">
            <a:avLst/>
          </a:prstGeom>
        </p:spPr>
      </p:pic>
      <p:sp>
        <p:nvSpPr>
          <p:cNvPr id="18" name="Object 17"/>
          <p:cNvSpPr/>
          <p:nvPr/>
        </p:nvSpPr>
        <p:spPr>
          <a:xfrm>
            <a:off x="8913171" y="3819111"/>
            <a:ext cx="2932967" cy="432035"/>
          </a:xfrm>
          <a:prstGeom prst="rect">
            <a:avLst/>
          </a:prstGeom>
          <a:noFill/>
        </p:spPr>
        <p:txBody>
          <a:bodyPr wrap="square" lIns="0" tIns="0" rIns="0" bIns="0" rtlCol="0" anchor="t"/>
          <a:lstStyle/>
          <a:p>
            <a:pPr algn="ctr">
              <a:lnSpc>
                <a:spcPts val="1702"/>
              </a:lnSpc>
              <a:buNone/>
            </a:pPr>
            <a:r>
              <a:rPr lang="en-US" sz="1260" b="1" kern="0" spc="126" dirty="0">
                <a:solidFill>
                  <a:srgbClr val="FFFFFF"/>
                </a:solidFill>
                <a:latin typeface="Roboto" pitchFamily="34" charset="0"/>
                <a:ea typeface="Roboto" pitchFamily="34" charset="-122"/>
                <a:cs typeface="Roboto" pitchFamily="34" charset="-120"/>
              </a:rPr>
              <a:t>VISUAL CONTENT OPTIMIZATION</a:t>
            </a:r>
            <a:endParaRPr lang="en-US" dirty="0"/>
          </a:p>
        </p:txBody>
      </p:sp>
      <p:sp>
        <p:nvSpPr>
          <p:cNvPr id="19" name="Object 18"/>
          <p:cNvSpPr/>
          <p:nvPr/>
        </p:nvSpPr>
        <p:spPr>
          <a:xfrm>
            <a:off x="8913171" y="4337580"/>
            <a:ext cx="2932967" cy="2089024"/>
          </a:xfrm>
          <a:prstGeom prst="rect">
            <a:avLst/>
          </a:prstGeom>
          <a:noFill/>
        </p:spPr>
        <p:txBody>
          <a:bodyPr wrap="square" lIns="0" tIns="0" rIns="0" bIns="0" rtlCol="0" anchor="t"/>
          <a:lstStyle/>
          <a:p>
            <a:pPr algn="ctr">
              <a:lnSpc>
                <a:spcPts val="1496"/>
              </a:lnSpc>
              <a:spcBef>
                <a:spcPts val="668"/>
              </a:spcBef>
              <a:buNone/>
            </a:pPr>
            <a:r>
              <a:rPr lang="en-US" sz="956" kern="0" spc="29" dirty="0">
                <a:solidFill>
                  <a:srgbClr val="FFFFFF">
                    <a:alpha val="80000"/>
                  </a:srgbClr>
                </a:solidFill>
                <a:latin typeface="Roboto" pitchFamily="34" charset="0"/>
                <a:ea typeface="Roboto" pitchFamily="34" charset="-122"/>
                <a:cs typeface="Roboto" pitchFamily="34" charset="-120"/>
              </a:rPr>
              <a:t>Given that text-heavy, infographic-style content tends to perform poorly, recommend a shift towards more visually appealing content. Reduce text overlay on images, keeping it to a minimum Replace charts and tables with more engaging visual representations of data, such as simple icons or illustrations.c) Experiment with lifestyle or artistic photos that subtly incorporate the brand message, rather than relying on corporate logos and official seals.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1139</Words>
  <Application>Microsoft Macintosh PowerPoint</Application>
  <PresentationFormat>Widescreen</PresentationFormat>
  <Paragraphs>101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Roboto</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Instagram Post Likes with Machine Learning</dc:title>
  <dc:subject>Predicting Instagram Post Likes with Machine Learning</dc:subject>
  <dc:creator>Scott Wang</dc:creator>
  <cp:lastModifiedBy>Shihao Wang</cp:lastModifiedBy>
  <cp:revision>2</cp:revision>
  <dcterms:created xsi:type="dcterms:W3CDTF">2024-09-26T11:17:38Z</dcterms:created>
  <dcterms:modified xsi:type="dcterms:W3CDTF">2024-09-26T11:21:15Z</dcterms:modified>
</cp:coreProperties>
</file>